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2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7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417" r:id="rId3"/>
    <p:sldId id="419" r:id="rId4"/>
    <p:sldId id="420" r:id="rId5"/>
    <p:sldId id="418" r:id="rId6"/>
    <p:sldId id="416" r:id="rId7"/>
    <p:sldId id="415" r:id="rId8"/>
    <p:sldId id="302" r:id="rId9"/>
    <p:sldId id="303" r:id="rId10"/>
    <p:sldId id="304" r:id="rId11"/>
    <p:sldId id="308" r:id="rId12"/>
    <p:sldId id="326" r:id="rId13"/>
    <p:sldId id="325" r:id="rId14"/>
    <p:sldId id="313" r:id="rId15"/>
    <p:sldId id="314" r:id="rId16"/>
    <p:sldId id="392" r:id="rId17"/>
    <p:sldId id="349" r:id="rId18"/>
    <p:sldId id="393" r:id="rId19"/>
    <p:sldId id="460" r:id="rId20"/>
    <p:sldId id="435" r:id="rId21"/>
    <p:sldId id="461" r:id="rId22"/>
    <p:sldId id="462" r:id="rId23"/>
    <p:sldId id="437" r:id="rId24"/>
    <p:sldId id="359" r:id="rId25"/>
    <p:sldId id="360" r:id="rId26"/>
    <p:sldId id="362" r:id="rId27"/>
    <p:sldId id="361" r:id="rId28"/>
    <p:sldId id="363" r:id="rId29"/>
    <p:sldId id="364" r:id="rId30"/>
    <p:sldId id="322" r:id="rId31"/>
    <p:sldId id="369" r:id="rId32"/>
    <p:sldId id="370" r:id="rId33"/>
    <p:sldId id="423" r:id="rId34"/>
    <p:sldId id="428" r:id="rId35"/>
    <p:sldId id="426" r:id="rId36"/>
    <p:sldId id="429" r:id="rId37"/>
    <p:sldId id="421" r:id="rId38"/>
    <p:sldId id="309" r:id="rId39"/>
    <p:sldId id="311" r:id="rId40"/>
    <p:sldId id="310" r:id="rId41"/>
    <p:sldId id="312" r:id="rId42"/>
    <p:sldId id="430" r:id="rId43"/>
    <p:sldId id="433" r:id="rId44"/>
    <p:sldId id="432" r:id="rId45"/>
    <p:sldId id="317" r:id="rId46"/>
    <p:sldId id="413" r:id="rId47"/>
    <p:sldId id="412" r:id="rId48"/>
    <p:sldId id="414" r:id="rId49"/>
    <p:sldId id="328" r:id="rId50"/>
    <p:sldId id="353" r:id="rId51"/>
    <p:sldId id="357" r:id="rId52"/>
    <p:sldId id="407" r:id="rId53"/>
    <p:sldId id="409" r:id="rId54"/>
    <p:sldId id="450" r:id="rId55"/>
    <p:sldId id="356" r:id="rId56"/>
    <p:sldId id="410" r:id="rId57"/>
    <p:sldId id="358" r:id="rId58"/>
    <p:sldId id="371" r:id="rId59"/>
    <p:sldId id="448" r:id="rId60"/>
    <p:sldId id="447" r:id="rId61"/>
    <p:sldId id="449" r:id="rId62"/>
    <p:sldId id="365" r:id="rId63"/>
    <p:sldId id="380" r:id="rId64"/>
    <p:sldId id="439" r:id="rId65"/>
    <p:sldId id="440" r:id="rId66"/>
    <p:sldId id="441" r:id="rId67"/>
    <p:sldId id="443" r:id="rId68"/>
    <p:sldId id="454" r:id="rId69"/>
    <p:sldId id="444" r:id="rId70"/>
    <p:sldId id="394" r:id="rId71"/>
    <p:sldId id="398" r:id="rId72"/>
    <p:sldId id="388" r:id="rId73"/>
    <p:sldId id="391" r:id="rId74"/>
    <p:sldId id="455" r:id="rId75"/>
    <p:sldId id="456" r:id="rId76"/>
    <p:sldId id="457" r:id="rId77"/>
    <p:sldId id="458" r:id="rId78"/>
    <p:sldId id="445" r:id="rId79"/>
    <p:sldId id="324" r:id="rId80"/>
    <p:sldId id="463" r:id="rId81"/>
    <p:sldId id="459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AUME LESPAGNOL" initials="GL" lastIdx="26" clrIdx="0">
    <p:extLst>
      <p:ext uri="{19B8F6BF-5375-455C-9EA6-DF929625EA0E}">
        <p15:presenceInfo xmlns:p15="http://schemas.microsoft.com/office/powerpoint/2012/main" userId="63fd1b04a9a1de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060"/>
    <a:srgbClr val="548235"/>
    <a:srgbClr val="FFFFFF"/>
    <a:srgbClr val="FFCCFF"/>
    <a:srgbClr val="BFBFBF"/>
    <a:srgbClr val="323232"/>
    <a:srgbClr val="DA8B80"/>
    <a:srgbClr val="C74E3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7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9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ABB1A0-FD87-4FC1-8B1B-7F178F63CB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D12E86B-F873-48D9-8963-86E589B800FA}">
      <dgm:prSet phldrT="[Texte]" custT="1"/>
      <dgm:spPr>
        <a:solidFill>
          <a:srgbClr val="323232"/>
        </a:solidFill>
      </dgm:spPr>
      <dgm:t>
        <a:bodyPr/>
        <a:lstStyle/>
        <a:p>
          <a:r>
            <a:rPr lang="fr-FR" sz="2000" b="1" dirty="0"/>
            <a:t>Introduction</a:t>
          </a:r>
        </a:p>
      </dgm:t>
    </dgm:pt>
    <dgm:pt modelId="{0338AAC1-CCA4-4510-AB9B-441A4B1B0870}" type="parTrans" cxnId="{0194E81A-E60A-4DBA-9C4D-4A69853C3A44}">
      <dgm:prSet/>
      <dgm:spPr/>
      <dgm:t>
        <a:bodyPr/>
        <a:lstStyle/>
        <a:p>
          <a:endParaRPr lang="fr-FR" sz="2000"/>
        </a:p>
      </dgm:t>
    </dgm:pt>
    <dgm:pt modelId="{9E94056F-C478-40D1-A223-9F89797A879E}" type="sibTrans" cxnId="{0194E81A-E60A-4DBA-9C4D-4A69853C3A44}">
      <dgm:prSet/>
      <dgm:spPr/>
      <dgm:t>
        <a:bodyPr/>
        <a:lstStyle/>
        <a:p>
          <a:endParaRPr lang="fr-FR" sz="2000"/>
        </a:p>
      </dgm:t>
    </dgm:pt>
    <dgm:pt modelId="{B8027376-88C5-46C6-B271-8444C9B256F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dirty="0">
            <a:solidFill>
              <a:schemeClr val="accent3">
                <a:lumMod val="50000"/>
              </a:schemeClr>
            </a:solidFill>
          </a:endParaRPr>
        </a:p>
      </dgm:t>
    </dgm:pt>
    <dgm:pt modelId="{9715898A-A143-45E3-88E1-2306FC5F93E4}" type="parTrans" cxnId="{9372E766-1D1A-4BFA-BFF0-319DED1D0511}">
      <dgm:prSet/>
      <dgm:spPr/>
      <dgm:t>
        <a:bodyPr/>
        <a:lstStyle/>
        <a:p>
          <a:endParaRPr lang="fr-FR" sz="2000"/>
        </a:p>
      </dgm:t>
    </dgm:pt>
    <dgm:pt modelId="{019346AB-2311-409C-8D34-6985B30C06EE}" type="sibTrans" cxnId="{9372E766-1D1A-4BFA-BFF0-319DED1D0511}">
      <dgm:prSet/>
      <dgm:spPr/>
      <dgm:t>
        <a:bodyPr/>
        <a:lstStyle/>
        <a:p>
          <a:endParaRPr lang="fr-FR" sz="2000"/>
        </a:p>
      </dgm:t>
    </dgm:pt>
    <dgm:pt modelId="{A95788C7-C3A8-4D8B-A028-8BC581AF2F47}">
      <dgm:prSet phldrT="[Texte]" custT="1"/>
      <dgm:spPr>
        <a:solidFill>
          <a:srgbClr val="646060"/>
        </a:solidFill>
      </dgm:spPr>
      <dgm:t>
        <a:bodyPr/>
        <a:lstStyle/>
        <a:p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gm:t>
    </dgm:pt>
    <dgm:pt modelId="{179E869F-04D4-4B3C-B4F3-CE6074848610}" type="parTrans" cxnId="{525DB231-7862-4CAF-A04D-0ABF856943A1}">
      <dgm:prSet/>
      <dgm:spPr/>
      <dgm:t>
        <a:bodyPr/>
        <a:lstStyle/>
        <a:p>
          <a:endParaRPr lang="fr-FR" sz="2000"/>
        </a:p>
      </dgm:t>
    </dgm:pt>
    <dgm:pt modelId="{8C7F6087-ADC1-4FA4-A81F-7A18136790D8}" type="sibTrans" cxnId="{525DB231-7862-4CAF-A04D-0ABF856943A1}">
      <dgm:prSet/>
      <dgm:spPr/>
      <dgm:t>
        <a:bodyPr/>
        <a:lstStyle/>
        <a:p>
          <a:endParaRPr lang="fr-FR" sz="2000"/>
        </a:p>
      </dgm:t>
    </dgm:pt>
    <dgm:pt modelId="{6EAA4CA2-25C7-46F8-AB66-A0E354CF62B9}">
      <dgm:prSet custT="1"/>
      <dgm:spPr>
        <a:solidFill>
          <a:srgbClr val="646060"/>
        </a:solidFill>
      </dgm:spPr>
      <dgm:t>
        <a:bodyPr/>
        <a:lstStyle/>
        <a:p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514E7197-E235-4538-9D57-DA8F00E30591}" type="parTrans" cxnId="{3BADB384-C85D-44AD-9841-B738B75976D5}">
      <dgm:prSet/>
      <dgm:spPr/>
      <dgm:t>
        <a:bodyPr/>
        <a:lstStyle/>
        <a:p>
          <a:endParaRPr lang="fr-FR" sz="2000"/>
        </a:p>
      </dgm:t>
    </dgm:pt>
    <dgm:pt modelId="{B6C3B826-49CB-4D27-9704-9F19CB835E37}" type="sibTrans" cxnId="{3BADB384-C85D-44AD-9841-B738B75976D5}">
      <dgm:prSet/>
      <dgm:spPr/>
      <dgm:t>
        <a:bodyPr/>
        <a:lstStyle/>
        <a:p>
          <a:endParaRPr lang="fr-FR" sz="2000"/>
        </a:p>
      </dgm:t>
    </dgm:pt>
    <dgm:pt modelId="{B298424E-429F-4872-8D0C-FFC96AAA53C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fr-FR"/>
        </a:p>
      </dgm:t>
    </dgm:pt>
    <dgm:pt modelId="{4D36381C-9F83-4F35-A4D3-AAB5598B52BB}" type="parTrans" cxnId="{29C5DE75-7452-4749-B6F3-4FD9A3AE6E7C}">
      <dgm:prSet/>
      <dgm:spPr/>
      <dgm:t>
        <a:bodyPr/>
        <a:lstStyle/>
        <a:p>
          <a:endParaRPr lang="fr-FR"/>
        </a:p>
      </dgm:t>
    </dgm:pt>
    <dgm:pt modelId="{B296F912-F360-4EE9-BB73-85803311C96B}" type="sibTrans" cxnId="{29C5DE75-7452-4749-B6F3-4FD9A3AE6E7C}">
      <dgm:prSet/>
      <dgm:spPr/>
      <dgm:t>
        <a:bodyPr/>
        <a:lstStyle/>
        <a:p>
          <a:endParaRPr lang="fr-FR"/>
        </a:p>
      </dgm:t>
    </dgm:pt>
    <dgm:pt modelId="{703B6CED-61B2-4794-BEA9-1FC5E8BB96E4}" type="pres">
      <dgm:prSet presAssocID="{91ABB1A0-FD87-4FC1-8B1B-7F178F63CBC7}" presName="Name0" presStyleCnt="0">
        <dgm:presLayoutVars>
          <dgm:dir/>
          <dgm:resizeHandles val="exact"/>
        </dgm:presLayoutVars>
      </dgm:prSet>
      <dgm:spPr/>
    </dgm:pt>
    <dgm:pt modelId="{1742E21E-D68D-493D-80C7-5B85AD50AB23}" type="pres">
      <dgm:prSet presAssocID="{DD12E86B-F873-48D9-8963-86E589B800FA}" presName="parTxOnly" presStyleLbl="node1" presStyleIdx="0" presStyleCnt="5">
        <dgm:presLayoutVars>
          <dgm:bulletEnabled val="1"/>
        </dgm:presLayoutVars>
      </dgm:prSet>
      <dgm:spPr/>
    </dgm:pt>
    <dgm:pt modelId="{D82FE60E-ABAC-4053-9F45-43CD3359358D}" type="pres">
      <dgm:prSet presAssocID="{9E94056F-C478-40D1-A223-9F89797A879E}" presName="parSpace" presStyleCnt="0"/>
      <dgm:spPr/>
    </dgm:pt>
    <dgm:pt modelId="{0DFCD7D0-28E5-4DCA-AD1D-44A31086DBB2}" type="pres">
      <dgm:prSet presAssocID="{B8027376-88C5-46C6-B271-8444C9B256F7}" presName="parTxOnly" presStyleLbl="node1" presStyleIdx="1" presStyleCnt="5">
        <dgm:presLayoutVars>
          <dgm:bulletEnabled val="1"/>
        </dgm:presLayoutVars>
      </dgm:prSet>
      <dgm:spPr/>
    </dgm:pt>
    <dgm:pt modelId="{652DC701-76D2-4FE3-8971-CE342C5B3F94}" type="pres">
      <dgm:prSet presAssocID="{019346AB-2311-409C-8D34-6985B30C06EE}" presName="parSpace" presStyleCnt="0"/>
      <dgm:spPr/>
    </dgm:pt>
    <dgm:pt modelId="{796E22EE-AB0C-4B34-98DF-947B7540D52E}" type="pres">
      <dgm:prSet presAssocID="{6EAA4CA2-25C7-46F8-AB66-A0E354CF62B9}" presName="parTxOnly" presStyleLbl="node1" presStyleIdx="2" presStyleCnt="5">
        <dgm:presLayoutVars>
          <dgm:bulletEnabled val="1"/>
        </dgm:presLayoutVars>
      </dgm:prSet>
      <dgm:spPr/>
    </dgm:pt>
    <dgm:pt modelId="{AD096EB4-752E-4C08-B215-F19862F5EBD4}" type="pres">
      <dgm:prSet presAssocID="{B6C3B826-49CB-4D27-9704-9F19CB835E37}" presName="parSpace" presStyleCnt="0"/>
      <dgm:spPr/>
    </dgm:pt>
    <dgm:pt modelId="{84CA464C-270C-44CF-8D07-38C034C4A182}" type="pres">
      <dgm:prSet presAssocID="{A95788C7-C3A8-4D8B-A028-8BC581AF2F47}" presName="parTxOnly" presStyleLbl="node1" presStyleIdx="3" presStyleCnt="5">
        <dgm:presLayoutVars>
          <dgm:bulletEnabled val="1"/>
        </dgm:presLayoutVars>
      </dgm:prSet>
      <dgm:spPr/>
    </dgm:pt>
    <dgm:pt modelId="{871EC5FE-A416-4819-ADAD-86E1EE34C533}" type="pres">
      <dgm:prSet presAssocID="{8C7F6087-ADC1-4FA4-A81F-7A18136790D8}" presName="parSpace" presStyleCnt="0"/>
      <dgm:spPr/>
    </dgm:pt>
    <dgm:pt modelId="{2064006F-F7B3-4DD5-8295-E9FB8F08E93D}" type="pres">
      <dgm:prSet presAssocID="{B298424E-429F-4872-8D0C-FFC96AAA53C0}" presName="parTxOnly" presStyleLbl="node1" presStyleIdx="4" presStyleCnt="5" custScaleX="63171">
        <dgm:presLayoutVars>
          <dgm:bulletEnabled val="1"/>
        </dgm:presLayoutVars>
      </dgm:prSet>
      <dgm:spPr/>
    </dgm:pt>
  </dgm:ptLst>
  <dgm:cxnLst>
    <dgm:cxn modelId="{0194E81A-E60A-4DBA-9C4D-4A69853C3A44}" srcId="{91ABB1A0-FD87-4FC1-8B1B-7F178F63CBC7}" destId="{DD12E86B-F873-48D9-8963-86E589B800FA}" srcOrd="0" destOrd="0" parTransId="{0338AAC1-CCA4-4510-AB9B-441A4B1B0870}" sibTransId="{9E94056F-C478-40D1-A223-9F89797A879E}"/>
    <dgm:cxn modelId="{430C9723-28EB-4865-B6B5-4C1A346A9404}" type="presOf" srcId="{DD12E86B-F873-48D9-8963-86E589B800FA}" destId="{1742E21E-D68D-493D-80C7-5B85AD50AB23}" srcOrd="0" destOrd="0" presId="urn:microsoft.com/office/officeart/2005/8/layout/hChevron3"/>
    <dgm:cxn modelId="{AC31772D-43ED-4401-904D-01E5DDA469B0}" type="presOf" srcId="{91ABB1A0-FD87-4FC1-8B1B-7F178F63CBC7}" destId="{703B6CED-61B2-4794-BEA9-1FC5E8BB96E4}" srcOrd="0" destOrd="0" presId="urn:microsoft.com/office/officeart/2005/8/layout/hChevron3"/>
    <dgm:cxn modelId="{900ADA30-C060-4A67-9641-FF4F9BF09E8D}" type="presOf" srcId="{6EAA4CA2-25C7-46F8-AB66-A0E354CF62B9}" destId="{796E22EE-AB0C-4B34-98DF-947B7540D52E}" srcOrd="0" destOrd="0" presId="urn:microsoft.com/office/officeart/2005/8/layout/hChevron3"/>
    <dgm:cxn modelId="{525DB231-7862-4CAF-A04D-0ABF856943A1}" srcId="{91ABB1A0-FD87-4FC1-8B1B-7F178F63CBC7}" destId="{A95788C7-C3A8-4D8B-A028-8BC581AF2F47}" srcOrd="3" destOrd="0" parTransId="{179E869F-04D4-4B3C-B4F3-CE6074848610}" sibTransId="{8C7F6087-ADC1-4FA4-A81F-7A18136790D8}"/>
    <dgm:cxn modelId="{9372E766-1D1A-4BFA-BFF0-319DED1D0511}" srcId="{91ABB1A0-FD87-4FC1-8B1B-7F178F63CBC7}" destId="{B8027376-88C5-46C6-B271-8444C9B256F7}" srcOrd="1" destOrd="0" parTransId="{9715898A-A143-45E3-88E1-2306FC5F93E4}" sibTransId="{019346AB-2311-409C-8D34-6985B30C06EE}"/>
    <dgm:cxn modelId="{29C5DE75-7452-4749-B6F3-4FD9A3AE6E7C}" srcId="{91ABB1A0-FD87-4FC1-8B1B-7F178F63CBC7}" destId="{B298424E-429F-4872-8D0C-FFC96AAA53C0}" srcOrd="4" destOrd="0" parTransId="{4D36381C-9F83-4F35-A4D3-AAB5598B52BB}" sibTransId="{B296F912-F360-4EE9-BB73-85803311C96B}"/>
    <dgm:cxn modelId="{3BADB384-C85D-44AD-9841-B738B75976D5}" srcId="{91ABB1A0-FD87-4FC1-8B1B-7F178F63CBC7}" destId="{6EAA4CA2-25C7-46F8-AB66-A0E354CF62B9}" srcOrd="2" destOrd="0" parTransId="{514E7197-E235-4538-9D57-DA8F00E30591}" sibTransId="{B6C3B826-49CB-4D27-9704-9F19CB835E37}"/>
    <dgm:cxn modelId="{FF309ECA-1EED-4703-8238-1F8283B09676}" type="presOf" srcId="{B8027376-88C5-46C6-B271-8444C9B256F7}" destId="{0DFCD7D0-28E5-4DCA-AD1D-44A31086DBB2}" srcOrd="0" destOrd="0" presId="urn:microsoft.com/office/officeart/2005/8/layout/hChevron3"/>
    <dgm:cxn modelId="{65E795CD-FA66-4C5B-9504-983668989859}" type="presOf" srcId="{A95788C7-C3A8-4D8B-A028-8BC581AF2F47}" destId="{84CA464C-270C-44CF-8D07-38C034C4A182}" srcOrd="0" destOrd="0" presId="urn:microsoft.com/office/officeart/2005/8/layout/hChevron3"/>
    <dgm:cxn modelId="{ED9ABEE2-A0EE-437D-9B7B-2F7EAB53ED80}" type="presOf" srcId="{B298424E-429F-4872-8D0C-FFC96AAA53C0}" destId="{2064006F-F7B3-4DD5-8295-E9FB8F08E93D}" srcOrd="0" destOrd="0" presId="urn:microsoft.com/office/officeart/2005/8/layout/hChevron3"/>
    <dgm:cxn modelId="{255EF696-0B84-4D4C-9973-BBD3551DF93D}" type="presParOf" srcId="{703B6CED-61B2-4794-BEA9-1FC5E8BB96E4}" destId="{1742E21E-D68D-493D-80C7-5B85AD50AB23}" srcOrd="0" destOrd="0" presId="urn:microsoft.com/office/officeart/2005/8/layout/hChevron3"/>
    <dgm:cxn modelId="{911E130B-8994-4069-8E7C-6CE339495DFF}" type="presParOf" srcId="{703B6CED-61B2-4794-BEA9-1FC5E8BB96E4}" destId="{D82FE60E-ABAC-4053-9F45-43CD3359358D}" srcOrd="1" destOrd="0" presId="urn:microsoft.com/office/officeart/2005/8/layout/hChevron3"/>
    <dgm:cxn modelId="{F461F348-74F6-4BFD-A839-671232BFDC9A}" type="presParOf" srcId="{703B6CED-61B2-4794-BEA9-1FC5E8BB96E4}" destId="{0DFCD7D0-28E5-4DCA-AD1D-44A31086DBB2}" srcOrd="2" destOrd="0" presId="urn:microsoft.com/office/officeart/2005/8/layout/hChevron3"/>
    <dgm:cxn modelId="{E61C77EF-0A7C-49DB-BE68-2FBF83E744CD}" type="presParOf" srcId="{703B6CED-61B2-4794-BEA9-1FC5E8BB96E4}" destId="{652DC701-76D2-4FE3-8971-CE342C5B3F94}" srcOrd="3" destOrd="0" presId="urn:microsoft.com/office/officeart/2005/8/layout/hChevron3"/>
    <dgm:cxn modelId="{5B14734D-50D4-4FC8-BD7A-DB6912FFD50F}" type="presParOf" srcId="{703B6CED-61B2-4794-BEA9-1FC5E8BB96E4}" destId="{796E22EE-AB0C-4B34-98DF-947B7540D52E}" srcOrd="4" destOrd="0" presId="urn:microsoft.com/office/officeart/2005/8/layout/hChevron3"/>
    <dgm:cxn modelId="{388207C1-4F57-4CBF-BA16-5A5227E29C92}" type="presParOf" srcId="{703B6CED-61B2-4794-BEA9-1FC5E8BB96E4}" destId="{AD096EB4-752E-4C08-B215-F19862F5EBD4}" srcOrd="5" destOrd="0" presId="urn:microsoft.com/office/officeart/2005/8/layout/hChevron3"/>
    <dgm:cxn modelId="{857F6C78-EF55-458D-867B-A87ED68A967F}" type="presParOf" srcId="{703B6CED-61B2-4794-BEA9-1FC5E8BB96E4}" destId="{84CA464C-270C-44CF-8D07-38C034C4A182}" srcOrd="6" destOrd="0" presId="urn:microsoft.com/office/officeart/2005/8/layout/hChevron3"/>
    <dgm:cxn modelId="{3BE687AA-F114-416E-8012-E066766135DE}" type="presParOf" srcId="{703B6CED-61B2-4794-BEA9-1FC5E8BB96E4}" destId="{871EC5FE-A416-4819-ADAD-86E1EE34C533}" srcOrd="7" destOrd="0" presId="urn:microsoft.com/office/officeart/2005/8/layout/hChevron3"/>
    <dgm:cxn modelId="{C3C01D2A-C6E4-47B3-BF67-C784560DF964}" type="presParOf" srcId="{703B6CED-61B2-4794-BEA9-1FC5E8BB96E4}" destId="{2064006F-F7B3-4DD5-8295-E9FB8F08E93D}" srcOrd="8" destOrd="0" presId="urn:microsoft.com/office/officeart/2005/8/layout/hChevro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 err="1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b="1" kern="1200" dirty="0">
            <a:solidFill>
              <a:schemeClr val="bg1"/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Materials &amp; Methods</a:t>
          </a: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chemeClr val="bg1"/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2E21E-D68D-493D-80C7-5B85AD50AB23}">
      <dsp:nvSpPr>
        <dsp:cNvPr id="0" name=""/>
        <dsp:cNvSpPr/>
      </dsp:nvSpPr>
      <dsp:spPr>
        <a:xfrm>
          <a:off x="4364" y="0"/>
          <a:ext cx="2496812" cy="807578"/>
        </a:xfrm>
        <a:prstGeom prst="homePlate">
          <a:avLst/>
        </a:prstGeom>
        <a:solidFill>
          <a:srgbClr val="3232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/>
            <a:t>Introduction</a:t>
          </a:r>
        </a:p>
      </dsp:txBody>
      <dsp:txXfrm>
        <a:off x="4364" y="0"/>
        <a:ext cx="2294918" cy="807578"/>
      </dsp:txXfrm>
    </dsp:sp>
    <dsp:sp modelId="{0DFCD7D0-28E5-4DCA-AD1D-44A31086DBB2}">
      <dsp:nvSpPr>
        <dsp:cNvPr id="0" name=""/>
        <dsp:cNvSpPr/>
      </dsp:nvSpPr>
      <dsp:spPr>
        <a:xfrm>
          <a:off x="20018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</a:rPr>
            <a:t>Materials &amp; </a:t>
          </a:r>
          <a:r>
            <a:rPr lang="fr-FR" sz="2000" kern="1200" dirty="0" err="1">
              <a:solidFill>
                <a:schemeClr val="accent3">
                  <a:lumMod val="50000"/>
                </a:schemeClr>
              </a:solidFill>
            </a:rPr>
            <a:t>methods</a:t>
          </a:r>
          <a:endParaRPr lang="fr-FR" sz="20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05603" y="0"/>
        <a:ext cx="1689234" cy="807578"/>
      </dsp:txXfrm>
    </dsp:sp>
    <dsp:sp modelId="{796E22EE-AB0C-4B34-98DF-947B7540D52E}">
      <dsp:nvSpPr>
        <dsp:cNvPr id="0" name=""/>
        <dsp:cNvSpPr/>
      </dsp:nvSpPr>
      <dsp:spPr>
        <a:xfrm>
          <a:off x="399926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Results</a:t>
          </a:r>
          <a:endParaRPr lang="fr-FR" sz="2000" kern="1200" dirty="0">
            <a:solidFill>
              <a:schemeClr val="accent3">
                <a:lumMod val="50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>
        <a:off x="4403053" y="0"/>
        <a:ext cx="1689234" cy="807578"/>
      </dsp:txXfrm>
    </dsp:sp>
    <dsp:sp modelId="{84CA464C-270C-44CF-8D07-38C034C4A182}">
      <dsp:nvSpPr>
        <dsp:cNvPr id="0" name=""/>
        <dsp:cNvSpPr/>
      </dsp:nvSpPr>
      <dsp:spPr>
        <a:xfrm>
          <a:off x="5996714" y="0"/>
          <a:ext cx="2496812" cy="807578"/>
        </a:xfrm>
        <a:prstGeom prst="chevron">
          <a:avLst/>
        </a:prstGeom>
        <a:solidFill>
          <a:srgbClr val="646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>
              <a:solidFill>
                <a:schemeClr val="accent3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Discussion</a:t>
          </a:r>
        </a:p>
      </dsp:txBody>
      <dsp:txXfrm>
        <a:off x="6400503" y="0"/>
        <a:ext cx="1689234" cy="807578"/>
      </dsp:txXfrm>
    </dsp:sp>
    <dsp:sp modelId="{2064006F-F7B3-4DD5-8295-E9FB8F08E93D}">
      <dsp:nvSpPr>
        <dsp:cNvPr id="0" name=""/>
        <dsp:cNvSpPr/>
      </dsp:nvSpPr>
      <dsp:spPr>
        <a:xfrm>
          <a:off x="7994164" y="0"/>
          <a:ext cx="1577261" cy="807578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100" kern="1200"/>
        </a:p>
      </dsp:txBody>
      <dsp:txXfrm>
        <a:off x="8397953" y="0"/>
        <a:ext cx="769683" cy="80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544F9-89CF-44B2-A70D-A2F5CC9DD429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32703-A179-48F7-939B-F3281687E5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864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26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34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68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47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53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771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32703-A179-48F7-939B-F3281687E5D9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88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7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0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9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1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8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0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7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8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07DB3-C572-4C51-9827-B44431B9242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BFA0B-79A5-48BD-B305-53B16205A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4.jp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14.jp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7.jp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7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8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9.xml"/><Relationship Id="rId10" Type="http://schemas.openxmlformats.org/officeDocument/2006/relationships/image" Target="../media/image17.jpg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17.jp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21.xml"/><Relationship Id="rId10" Type="http://schemas.openxmlformats.org/officeDocument/2006/relationships/image" Target="../media/image17.jp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17.jpg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21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21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7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23.png"/><Relationship Id="rId4" Type="http://schemas.openxmlformats.org/officeDocument/2006/relationships/diagramData" Target="../diagrams/data37.xm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microsoft.com/office/2007/relationships/hdphoto" Target="../media/hdphoto2.wdp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9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3" Type="http://schemas.openxmlformats.org/officeDocument/2006/relationships/image" Target="../media/image25.jpg"/><Relationship Id="rId7" Type="http://schemas.openxmlformats.org/officeDocument/2006/relationships/diagramQuickStyle" Target="../diagrams/quickStyl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26.png"/><Relationship Id="rId9" Type="http://schemas.microsoft.com/office/2007/relationships/diagramDrawing" Target="../diagrams/drawin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hyperlink" Target="https://fr.wikipedia.org/wiki/Tyrosine_hydroxylase" TargetMode="Externa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42.xml"/><Relationship Id="rId7" Type="http://schemas.openxmlformats.org/officeDocument/2006/relationships/hyperlink" Target="https://fr.wikipedia.org/wiki/Tyrosine_hydroxylase" TargetMode="Externa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Tyrosine_hydroxylase" TargetMode="External"/><Relationship Id="rId3" Type="http://schemas.openxmlformats.org/officeDocument/2006/relationships/diagramLayout" Target="../diagrams/layout43.xml"/><Relationship Id="rId7" Type="http://schemas.openxmlformats.org/officeDocument/2006/relationships/image" Target="../media/image28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48.xml"/><Relationship Id="rId7" Type="http://schemas.openxmlformats.org/officeDocument/2006/relationships/image" Target="../media/image16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hdphoto" Target="../media/hdphoto2.wdp"/><Relationship Id="rId5" Type="http://schemas.openxmlformats.org/officeDocument/2006/relationships/diagramColors" Target="../diagrams/colors4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9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9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49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49.xml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0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50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50.xml"/><Relationship Id="rId9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31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7" Type="http://schemas.openxmlformats.org/officeDocument/2006/relationships/image" Target="../media/image3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31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54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4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54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54.xml"/><Relationship Id="rId9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55.xml"/><Relationship Id="rId7" Type="http://schemas.openxmlformats.org/officeDocument/2006/relationships/image" Target="../media/image31.png"/><Relationship Id="rId12" Type="http://schemas.openxmlformats.org/officeDocument/2006/relationships/image" Target="../media/image22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5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55.xml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12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6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56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56.xml"/><Relationship Id="rId9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Relationship Id="rId9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Relationship Id="rId9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3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2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242227" y="1909885"/>
            <a:ext cx="48769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+mj-lt"/>
              </a:rPr>
              <a:t>M2R – Écologie Évolution</a:t>
            </a:r>
          </a:p>
          <a:p>
            <a:pPr algn="ctr"/>
            <a:r>
              <a:rPr lang="fr-FR" sz="2000" dirty="0">
                <a:latin typeface="+mj-lt"/>
              </a:rPr>
              <a:t>2018-2019</a:t>
            </a:r>
          </a:p>
          <a:p>
            <a:pPr algn="ctr"/>
            <a:endParaRPr lang="fr-FR" sz="2400" dirty="0">
              <a:latin typeface="Perpetua Titling MT" panose="02020502060505020804" pitchFamily="18" charset="0"/>
            </a:endParaRPr>
          </a:p>
          <a:p>
            <a:pPr algn="ctr"/>
            <a:r>
              <a:rPr lang="fr-FR" sz="3600" dirty="0">
                <a:latin typeface="Perpetua Titling MT" panose="02020502060505020804" pitchFamily="18" charset="0"/>
              </a:rPr>
              <a:t>Mate </a:t>
            </a:r>
            <a:r>
              <a:rPr lang="fr-FR" sz="3600" dirty="0" err="1">
                <a:latin typeface="Perpetua Titling MT" panose="02020502060505020804" pitchFamily="18" charset="0"/>
              </a:rPr>
              <a:t>copying</a:t>
            </a:r>
            <a:r>
              <a:rPr lang="fr-FR" sz="3600" dirty="0">
                <a:latin typeface="Perpetua Titling MT" panose="02020502060505020804" pitchFamily="18" charset="0"/>
              </a:rPr>
              <a:t> in </a:t>
            </a:r>
            <a:r>
              <a:rPr lang="fr-FR" sz="3600" dirty="0" err="1">
                <a:latin typeface="Perpetua Titling MT" panose="02020502060505020804" pitchFamily="18" charset="0"/>
              </a:rPr>
              <a:t>flies</a:t>
            </a:r>
            <a:r>
              <a:rPr lang="fr-FR" sz="4400" dirty="0">
                <a:latin typeface="Perpetua Titling MT" panose="02020502060505020804" pitchFamily="18" charset="0"/>
              </a:rPr>
              <a:t>:</a:t>
            </a:r>
            <a:r>
              <a:rPr lang="fr-FR" sz="3600" dirty="0">
                <a:latin typeface="Perpetua Titling MT" panose="02020502060505020804" pitchFamily="18" charset="0"/>
              </a:rPr>
              <a:t> a </a:t>
            </a:r>
            <a:r>
              <a:rPr lang="fr-FR" sz="3600" dirty="0" err="1">
                <a:latin typeface="Perpetua Titling MT" panose="02020502060505020804" pitchFamily="18" charset="0"/>
              </a:rPr>
              <a:t>matter</a:t>
            </a:r>
            <a:r>
              <a:rPr lang="fr-FR" sz="3600" dirty="0">
                <a:latin typeface="Perpetua Titling MT" panose="02020502060505020804" pitchFamily="18" charset="0"/>
              </a:rPr>
              <a:t> of DESIRE or </a:t>
            </a:r>
            <a:r>
              <a:rPr lang="fr-FR" sz="3600" dirty="0" err="1">
                <a:latin typeface="Perpetua Titling MT" panose="02020502060505020804" pitchFamily="18" charset="0"/>
              </a:rPr>
              <a:t>disgust</a:t>
            </a:r>
            <a:r>
              <a:rPr lang="fr-FR" sz="3600" dirty="0">
                <a:latin typeface="Perpetua Titling MT" panose="02020502060505020804" pitchFamily="18" charset="0"/>
              </a:rPr>
              <a:t> </a:t>
            </a:r>
            <a:r>
              <a:rPr lang="fr-FR" sz="4400" dirty="0">
                <a:latin typeface="Perpetua Titling MT" panose="02020502060505020804" pitchFamily="18" charset="0"/>
              </a:rPr>
              <a:t>?</a:t>
            </a:r>
          </a:p>
          <a:p>
            <a:pPr algn="ctr"/>
            <a:endParaRPr lang="fr-FR" sz="2000" dirty="0">
              <a:latin typeface="+mj-lt"/>
            </a:endParaRPr>
          </a:p>
          <a:p>
            <a:pPr algn="ctr"/>
            <a:r>
              <a:rPr lang="fr-FR" sz="2000" dirty="0">
                <a:latin typeface="+mj-lt"/>
              </a:rPr>
              <a:t>Guillaume Lespagnol</a:t>
            </a:r>
          </a:p>
          <a:p>
            <a:endParaRPr lang="fr-FR" sz="2400" dirty="0">
              <a:latin typeface="Perpetua Titling MT" panose="02020502060505020804" pitchFamily="18" charset="0"/>
            </a:endParaRPr>
          </a:p>
        </p:txBody>
      </p:sp>
      <p:pic>
        <p:nvPicPr>
          <p:cNvPr id="10" name="Picture 7" descr="A insect on the ground&#10;&#10;Description automatically generated">
            <a:extLst>
              <a:ext uri="{FF2B5EF4-FFF2-40B4-BE49-F238E27FC236}">
                <a16:creationId xmlns:a16="http://schemas.microsoft.com/office/drawing/2014/main" id="{D4C1FC19-26DB-4BFE-B86C-31375D3904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18" r="18992" b="1"/>
          <a:stretch/>
        </p:blipFill>
        <p:spPr>
          <a:xfrm>
            <a:off x="5375776" y="2764571"/>
            <a:ext cx="3768224" cy="4093428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026" name="Picture 2" descr="RÃ©sultat de recherche d'images pour &quot;universitÃ© toulouse 3&quot;">
            <a:extLst>
              <a:ext uri="{FF2B5EF4-FFF2-40B4-BE49-F238E27FC236}">
                <a16:creationId xmlns:a16="http://schemas.microsoft.com/office/drawing/2014/main" id="{1806CAFB-A804-43E2-86D1-13B16D9F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47" y="299229"/>
            <a:ext cx="3377869" cy="113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associÃ©e">
            <a:extLst>
              <a:ext uri="{FF2B5EF4-FFF2-40B4-BE49-F238E27FC236}">
                <a16:creationId xmlns:a16="http://schemas.microsoft.com/office/drawing/2014/main" id="{EC3249F7-9246-4562-82F8-B37E7856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7" y="204141"/>
            <a:ext cx="2693126" cy="143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Ã©sultat de recherche d'images pour &quot;crca&quot;">
            <a:extLst>
              <a:ext uri="{FF2B5EF4-FFF2-40B4-BE49-F238E27FC236}">
                <a16:creationId xmlns:a16="http://schemas.microsoft.com/office/drawing/2014/main" id="{FF0F84F1-AAA7-4F3B-9705-D8D1B5EC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673" y="2136327"/>
            <a:ext cx="1244886" cy="6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cnrs&quot;">
            <a:extLst>
              <a:ext uri="{FF2B5EF4-FFF2-40B4-BE49-F238E27FC236}">
                <a16:creationId xmlns:a16="http://schemas.microsoft.com/office/drawing/2014/main" id="{6D0012DE-C7DD-4BC0-ABA1-32950339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23" y="299229"/>
            <a:ext cx="874805" cy="8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anr&quot;">
            <a:extLst>
              <a:ext uri="{FF2B5EF4-FFF2-40B4-BE49-F238E27FC236}">
                <a16:creationId xmlns:a16="http://schemas.microsoft.com/office/drawing/2014/main" id="{5B2B6DF6-B74F-45FA-9776-26B140E3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82" y="1400476"/>
            <a:ext cx="1244886" cy="5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F30160-8C39-4B23-A765-B13AA1A54BD5}"/>
              </a:ext>
            </a:extLst>
          </p:cNvPr>
          <p:cNvSpPr/>
          <p:nvPr/>
        </p:nvSpPr>
        <p:spPr>
          <a:xfrm>
            <a:off x="185057" y="6253749"/>
            <a:ext cx="5691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>
                <a:latin typeface="+mj-lt"/>
              </a:rPr>
              <a:t>Supervisors</a:t>
            </a:r>
            <a:r>
              <a:rPr lang="fr-FR" sz="2000" b="1" dirty="0">
                <a:latin typeface="+mj-lt"/>
              </a:rPr>
              <a:t>:  Guillaume Isabel and Magdalena Monier</a:t>
            </a:r>
          </a:p>
        </p:txBody>
      </p:sp>
    </p:spTree>
    <p:extLst>
      <p:ext uri="{BB962C8B-B14F-4D97-AF65-F5344CB8AC3E}">
        <p14:creationId xmlns:p14="http://schemas.microsoft.com/office/powerpoint/2010/main" val="3868431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dirty="0" err="1"/>
              <a:t>Mating</a:t>
            </a:r>
            <a:r>
              <a:rPr lang="fr-FR" sz="2400" dirty="0"/>
              <a:t> </a:t>
            </a:r>
            <a:r>
              <a:rPr lang="fr-FR" sz="2400" dirty="0" err="1"/>
              <a:t>matters</a:t>
            </a:r>
            <a:endParaRPr lang="fr-FR" sz="2400" dirty="0"/>
          </a:p>
          <a:p>
            <a:endParaRPr lang="fr-FR" dirty="0"/>
          </a:p>
          <a:p>
            <a:r>
              <a:rPr lang="fr-FR" sz="2000" dirty="0"/>
              <a:t>Mate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crucial for fitness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fr-FR" sz="2000" b="1" dirty="0" err="1">
                <a:sym typeface="Wingdings" panose="05000000000000000000" pitchFamily="2" charset="2"/>
              </a:rPr>
              <a:t>Highly</a:t>
            </a:r>
            <a:r>
              <a:rPr lang="fr-FR" sz="2000" b="1" dirty="0"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ym typeface="Wingdings" panose="05000000000000000000" pitchFamily="2" charset="2"/>
              </a:rPr>
              <a:t>conspicuous</a:t>
            </a:r>
            <a:r>
              <a:rPr lang="fr-FR" sz="2000" b="1" dirty="0">
                <a:sym typeface="Wingdings" panose="05000000000000000000" pitchFamily="2" charset="2"/>
              </a:rPr>
              <a:t> traits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000" b="1" dirty="0">
              <a:sym typeface="Wingdings" panose="05000000000000000000" pitchFamily="2" charset="2"/>
            </a:endParaRPr>
          </a:p>
          <a:p>
            <a:r>
              <a:rPr lang="fr-FR" sz="2000" dirty="0">
                <a:solidFill>
                  <a:srgbClr val="000000"/>
                </a:solidFill>
              </a:rPr>
              <a:t>But not a </a:t>
            </a:r>
            <a:r>
              <a:rPr lang="fr-FR" sz="2000" dirty="0" err="1">
                <a:solidFill>
                  <a:srgbClr val="000000"/>
                </a:solidFill>
              </a:rPr>
              <a:t>rule</a:t>
            </a:r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dirty="0">
                <a:solidFill>
                  <a:srgbClr val="000000"/>
                </a:solidFill>
                <a:sym typeface="Wingdings" panose="05000000000000000000" pitchFamily="2" charset="2"/>
              </a:rPr>
              <a:t>  M</a:t>
            </a:r>
            <a:r>
              <a:rPr lang="fr-FR" sz="2000" dirty="0">
                <a:solidFill>
                  <a:srgbClr val="000000"/>
                </a:solidFill>
              </a:rPr>
              <a:t>ate </a:t>
            </a:r>
            <a:r>
              <a:rPr lang="fr-FR" sz="2000" dirty="0" err="1">
                <a:solidFill>
                  <a:srgbClr val="000000"/>
                </a:solidFill>
              </a:rPr>
              <a:t>choice</a:t>
            </a:r>
            <a:r>
              <a:rPr lang="fr-FR" sz="2000" dirty="0">
                <a:solidFill>
                  <a:srgbClr val="000000"/>
                </a:solidFill>
              </a:rPr>
              <a:t> arises </a:t>
            </a:r>
            <a:r>
              <a:rPr lang="fr-FR" sz="2000" dirty="0" err="1">
                <a:solidFill>
                  <a:srgbClr val="000000"/>
                </a:solidFill>
              </a:rPr>
              <a:t>from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</a:p>
          <a:p>
            <a:r>
              <a:rPr lang="fr-FR" sz="2000" dirty="0" err="1">
                <a:solidFill>
                  <a:srgbClr val="000000"/>
                </a:solidFill>
              </a:rPr>
              <a:t>numerous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factors</a:t>
            </a:r>
            <a:endParaRPr lang="fr-FR" sz="2000" dirty="0">
              <a:solidFill>
                <a:srgbClr val="000000"/>
              </a:solidFill>
            </a:endParaRPr>
          </a:p>
          <a:p>
            <a:endParaRPr lang="fr-FR" sz="2000" dirty="0">
              <a:solidFill>
                <a:srgbClr val="000000"/>
              </a:solidFill>
            </a:endParaRPr>
          </a:p>
          <a:p>
            <a:endParaRPr lang="fr-FR" sz="2000" dirty="0">
              <a:solidFill>
                <a:srgbClr val="000000"/>
              </a:solidFill>
            </a:endParaRPr>
          </a:p>
          <a:p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dirty="0" err="1">
                <a:solidFill>
                  <a:srgbClr val="000000"/>
                </a:solidFill>
              </a:rPr>
              <a:t>Choice</a:t>
            </a:r>
            <a:r>
              <a:rPr lang="fr-FR" sz="2000" dirty="0">
                <a:solidFill>
                  <a:srgbClr val="000000"/>
                </a:solidFill>
              </a:rPr>
              <a:t> of </a:t>
            </a:r>
            <a:r>
              <a:rPr lang="fr-FR" sz="2000" dirty="0" err="1">
                <a:solidFill>
                  <a:srgbClr val="000000"/>
                </a:solidFill>
              </a:rPr>
              <a:t>conspecifics</a:t>
            </a:r>
            <a:endParaRPr lang="fr-FR" sz="2000" dirty="0">
              <a:solidFill>
                <a:srgbClr val="000000"/>
              </a:solidFill>
            </a:endParaRPr>
          </a:p>
          <a:p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fr-FR" sz="2400" b="1" dirty="0">
                <a:solidFill>
                  <a:srgbClr val="000000"/>
                </a:solidFill>
                <a:sym typeface="Wingdings" panose="05000000000000000000" pitchFamily="2" charset="2"/>
              </a:rPr>
              <a:t>Mate copying</a:t>
            </a:r>
            <a:endParaRPr lang="fr-FR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400" b="1" dirty="0"/>
          </a:p>
          <a:p>
            <a:endParaRPr lang="fr-FR" sz="2400" dirty="0"/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02F44ABE-701F-4D8D-A30A-3D49C16345CA}"/>
              </a:ext>
            </a:extLst>
          </p:cNvPr>
          <p:cNvSpPr/>
          <p:nvPr/>
        </p:nvSpPr>
        <p:spPr>
          <a:xfrm>
            <a:off x="1223682" y="4289612"/>
            <a:ext cx="389965" cy="505785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83B5C-027A-40E9-BE6A-F54474CBA1BA}"/>
              </a:ext>
            </a:extLst>
          </p:cNvPr>
          <p:cNvSpPr/>
          <p:nvPr/>
        </p:nvSpPr>
        <p:spPr>
          <a:xfrm>
            <a:off x="153592" y="2064123"/>
            <a:ext cx="4827494" cy="847165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8757C535-1F7D-4A59-8199-7F587BD46256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D8510521-D3ED-48F4-BEBB-B5A59FB5F7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4518E62C-B049-4A55-A3BC-388692E3832C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10</a:t>
              </a:fld>
              <a:endParaRPr lang="fr-FR" sz="2400" dirty="0"/>
            </a:p>
          </p:txBody>
        </p:sp>
      </p:grpSp>
      <p:pic>
        <p:nvPicPr>
          <p:cNvPr id="11" name="Picture 10" descr="A close up of an animal&#10;&#10;Description automatically generated">
            <a:extLst>
              <a:ext uri="{FF2B5EF4-FFF2-40B4-BE49-F238E27FC236}">
                <a16:creationId xmlns:a16="http://schemas.microsoft.com/office/drawing/2014/main" id="{2662F27A-0C45-4AA8-A144-B20383A35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4" y="3386852"/>
            <a:ext cx="3609960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Mate copying</a:t>
            </a:r>
          </a:p>
          <a:p>
            <a:endParaRPr lang="fr-FR" dirty="0"/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en-US" sz="2000" dirty="0">
                <a:sym typeface="Wingdings" panose="05000000000000000000" pitchFamily="2" charset="2"/>
              </a:rPr>
              <a:t>Observation of a sexual interaction biases subsequent mate choice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15DC39F-BF14-45AF-A916-CB18E19173B7}"/>
              </a:ext>
            </a:extLst>
          </p:cNvPr>
          <p:cNvGrpSpPr/>
          <p:nvPr/>
        </p:nvGrpSpPr>
        <p:grpSpPr>
          <a:xfrm>
            <a:off x="497541" y="3106273"/>
            <a:ext cx="4493011" cy="2842436"/>
            <a:chOff x="482458" y="3106273"/>
            <a:chExt cx="3976510" cy="2287077"/>
          </a:xfrm>
        </p:grpSpPr>
        <p:pic>
          <p:nvPicPr>
            <p:cNvPr id="10" name="Picture 11" descr="A close up of an insect&#10;&#10;Description automatically generated">
              <a:extLst>
                <a:ext uri="{FF2B5EF4-FFF2-40B4-BE49-F238E27FC236}">
                  <a16:creationId xmlns:a16="http://schemas.microsoft.com/office/drawing/2014/main" id="{4C28FF84-3273-4AE4-BC29-9F300B1A4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92"/>
            <a:stretch/>
          </p:blipFill>
          <p:spPr>
            <a:xfrm flipH="1">
              <a:off x="3142449" y="3731901"/>
              <a:ext cx="1228980" cy="821985"/>
            </a:xfrm>
            <a:prstGeom prst="rect">
              <a:avLst/>
            </a:prstGeom>
          </p:spPr>
        </p:pic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3F32C32-4614-4F29-866F-69F32CD2B687}"/>
                </a:ext>
              </a:extLst>
            </p:cNvPr>
            <p:cNvSpPr txBox="1"/>
            <p:nvPr/>
          </p:nvSpPr>
          <p:spPr>
            <a:xfrm>
              <a:off x="2287405" y="3421915"/>
              <a:ext cx="1494691" cy="27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/>
                <a:t>Information</a:t>
              </a:r>
              <a:endParaRPr lang="en-US" sz="1600"/>
            </a:p>
          </p:txBody>
        </p:sp>
        <p:pic>
          <p:nvPicPr>
            <p:cNvPr id="12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A9AA084E-3DFF-4625-A13F-D93F9D38A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12" y="3106273"/>
              <a:ext cx="1640589" cy="1967187"/>
            </a:xfrm>
            <a:prstGeom prst="rect">
              <a:avLst/>
            </a:prstGeom>
          </p:spPr>
        </p:pic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15DC6AEA-DFA2-4466-8D95-AA9A076780F1}"/>
                </a:ext>
              </a:extLst>
            </p:cNvPr>
            <p:cNvSpPr txBox="1"/>
            <p:nvPr/>
          </p:nvSpPr>
          <p:spPr>
            <a:xfrm>
              <a:off x="482458" y="5096179"/>
              <a:ext cx="1939697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Demonstrators</a:t>
              </a:r>
              <a:endParaRPr lang="en-US"/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0BBC7AE6-40A8-499D-B8CD-360661F5B885}"/>
                </a:ext>
              </a:extLst>
            </p:cNvPr>
            <p:cNvSpPr txBox="1"/>
            <p:nvPr/>
          </p:nvSpPr>
          <p:spPr>
            <a:xfrm>
              <a:off x="2964276" y="4591465"/>
              <a:ext cx="1494692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Observer</a:t>
              </a:r>
              <a:endParaRPr lang="en-US"/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67FF685F-2013-41AB-88BD-5F038B7AB88C}"/>
                </a:ext>
              </a:extLst>
            </p:cNvPr>
            <p:cNvSpPr txBox="1"/>
            <p:nvPr/>
          </p:nvSpPr>
          <p:spPr>
            <a:xfrm>
              <a:off x="905820" y="4768475"/>
              <a:ext cx="1655393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DA8B80"/>
                  </a:solidFill>
                </a:rPr>
                <a:t>Rejected male</a:t>
              </a:r>
              <a:endParaRPr lang="en-US" b="1" dirty="0">
                <a:solidFill>
                  <a:srgbClr val="DA8B80"/>
                </a:solidFill>
              </a:endParaRPr>
            </a:p>
          </p:txBody>
        </p:sp>
      </p:grpSp>
      <p:sp>
        <p:nvSpPr>
          <p:cNvPr id="30" name="TextBox 19">
            <a:extLst>
              <a:ext uri="{FF2B5EF4-FFF2-40B4-BE49-F238E27FC236}">
                <a16:creationId xmlns:a16="http://schemas.microsoft.com/office/drawing/2014/main" id="{99C27CAC-C493-44EA-8E84-6B7D8613F73C}"/>
              </a:ext>
            </a:extLst>
          </p:cNvPr>
          <p:cNvSpPr txBox="1"/>
          <p:nvPr/>
        </p:nvSpPr>
        <p:spPr>
          <a:xfrm>
            <a:off x="632012" y="3053271"/>
            <a:ext cx="18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Accepted male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4" name="Groupe 10">
            <a:extLst>
              <a:ext uri="{FF2B5EF4-FFF2-40B4-BE49-F238E27FC236}">
                <a16:creationId xmlns:a16="http://schemas.microsoft.com/office/drawing/2014/main" id="{188A479E-7809-4D8E-A51A-EFAA4C6BCCF9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35" name="Diagramme 11">
              <a:extLst>
                <a:ext uri="{FF2B5EF4-FFF2-40B4-BE49-F238E27FC236}">
                  <a16:creationId xmlns:a16="http://schemas.microsoft.com/office/drawing/2014/main" id="{5A659F1E-980E-46BA-894C-CC57855D1E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6" name="ZoneTexte 12">
              <a:extLst>
                <a:ext uri="{FF2B5EF4-FFF2-40B4-BE49-F238E27FC236}">
                  <a16:creationId xmlns:a16="http://schemas.microsoft.com/office/drawing/2014/main" id="{F35C9FBB-C2CB-4B22-BFDA-23116B8D1C36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11</a:t>
              </a:fld>
              <a:endParaRPr lang="fr-FR" sz="2400" dirty="0"/>
            </a:p>
          </p:txBody>
        </p:sp>
      </p:grpSp>
      <p:sp>
        <p:nvSpPr>
          <p:cNvPr id="17" name="Arrow: Left 16">
            <a:extLst>
              <a:ext uri="{FF2B5EF4-FFF2-40B4-BE49-F238E27FC236}">
                <a16:creationId xmlns:a16="http://schemas.microsoft.com/office/drawing/2014/main" id="{97C3DF6D-3783-419B-90AE-8902D709737A}"/>
              </a:ext>
            </a:extLst>
          </p:cNvPr>
          <p:cNvSpPr/>
          <p:nvPr/>
        </p:nvSpPr>
        <p:spPr>
          <a:xfrm rot="11160280">
            <a:off x="2553487" y="4039994"/>
            <a:ext cx="930971" cy="78871"/>
          </a:xfrm>
          <a:prstGeom prst="leftArrow">
            <a:avLst>
              <a:gd name="adj1" fmla="val 12512"/>
              <a:gd name="adj2" fmla="val 1502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3841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Mate copying</a:t>
            </a:r>
          </a:p>
          <a:p>
            <a:endParaRPr lang="fr-FR" dirty="0"/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en-US" sz="2000" dirty="0">
                <a:sym typeface="Wingdings" panose="05000000000000000000" pitchFamily="2" charset="2"/>
              </a:rPr>
              <a:t>Observation of a sexual interaction biases subsequent mate choice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41C9E3-DE3B-49F7-BA56-CAEE17AD576C}"/>
              </a:ext>
            </a:extLst>
          </p:cNvPr>
          <p:cNvGrpSpPr/>
          <p:nvPr/>
        </p:nvGrpSpPr>
        <p:grpSpPr>
          <a:xfrm>
            <a:off x="497541" y="3106273"/>
            <a:ext cx="8269632" cy="2842436"/>
            <a:chOff x="497541" y="3106273"/>
            <a:chExt cx="8269632" cy="2842436"/>
          </a:xfrm>
        </p:grpSpPr>
        <p:pic>
          <p:nvPicPr>
            <p:cNvPr id="22" name="Picture 21" descr="A insect on a white background&#10;&#10;Description automatically generated">
              <a:extLst>
                <a:ext uri="{FF2B5EF4-FFF2-40B4-BE49-F238E27FC236}">
                  <a16:creationId xmlns:a16="http://schemas.microsoft.com/office/drawing/2014/main" id="{14E1FD80-9E72-4D89-AE88-11DD95FD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9040" y="3594701"/>
              <a:ext cx="1198133" cy="68580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15DC39F-BF14-45AF-A916-CB18E19173B7}"/>
                </a:ext>
              </a:extLst>
            </p:cNvPr>
            <p:cNvGrpSpPr/>
            <p:nvPr/>
          </p:nvGrpSpPr>
          <p:grpSpPr>
            <a:xfrm>
              <a:off x="497541" y="3106273"/>
              <a:ext cx="4493011" cy="2842436"/>
              <a:chOff x="482458" y="3106273"/>
              <a:chExt cx="3976510" cy="2287077"/>
            </a:xfrm>
          </p:grpSpPr>
          <p:pic>
            <p:nvPicPr>
              <p:cNvPr id="10" name="Picture 11" descr="A close up of an insect&#10;&#10;Description automatically generated">
                <a:extLst>
                  <a:ext uri="{FF2B5EF4-FFF2-40B4-BE49-F238E27FC236}">
                    <a16:creationId xmlns:a16="http://schemas.microsoft.com/office/drawing/2014/main" id="{4C28FF84-3273-4AE4-BC29-9F300B1A4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92"/>
              <a:stretch/>
            </p:blipFill>
            <p:spPr>
              <a:xfrm flipH="1">
                <a:off x="3142449" y="3731901"/>
                <a:ext cx="1228980" cy="821985"/>
              </a:xfrm>
              <a:prstGeom prst="rect">
                <a:avLst/>
              </a:prstGeom>
            </p:spPr>
          </p:pic>
          <p:sp>
            <p:nvSpPr>
              <p:cNvPr id="11" name="TextBox 12">
                <a:extLst>
                  <a:ext uri="{FF2B5EF4-FFF2-40B4-BE49-F238E27FC236}">
                    <a16:creationId xmlns:a16="http://schemas.microsoft.com/office/drawing/2014/main" id="{03F32C32-4614-4F29-866F-69F32CD2B687}"/>
                  </a:ext>
                </a:extLst>
              </p:cNvPr>
              <p:cNvSpPr txBox="1"/>
              <p:nvPr/>
            </p:nvSpPr>
            <p:spPr>
              <a:xfrm>
                <a:off x="2287405" y="3421915"/>
                <a:ext cx="1494691" cy="27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Information</a:t>
                </a:r>
                <a:endParaRPr lang="en-US" sz="1600" dirty="0"/>
              </a:p>
            </p:txBody>
          </p:sp>
          <p:pic>
            <p:nvPicPr>
              <p:cNvPr id="12" name="Picture 13" descr="A insect on the ground&#10;&#10;Description automatically generated">
                <a:extLst>
                  <a:ext uri="{FF2B5EF4-FFF2-40B4-BE49-F238E27FC236}">
                    <a16:creationId xmlns:a16="http://schemas.microsoft.com/office/drawing/2014/main" id="{A9AA084E-3DFF-4625-A13F-D93F9D38A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32012" y="3106273"/>
                <a:ext cx="1640589" cy="1967187"/>
              </a:xfrm>
              <a:prstGeom prst="rect">
                <a:avLst/>
              </a:prstGeom>
            </p:spPr>
          </p:pic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15DC6AEA-DFA2-4466-8D95-AA9A076780F1}"/>
                  </a:ext>
                </a:extLst>
              </p:cNvPr>
              <p:cNvSpPr txBox="1"/>
              <p:nvPr/>
            </p:nvSpPr>
            <p:spPr>
              <a:xfrm>
                <a:off x="482458" y="5096179"/>
                <a:ext cx="1939697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Demonstrators</a:t>
                </a:r>
                <a:endParaRPr lang="en-US"/>
              </a:p>
            </p:txBody>
          </p:sp>
          <p:sp>
            <p:nvSpPr>
              <p:cNvPr id="15" name="TextBox 16">
                <a:extLst>
                  <a:ext uri="{FF2B5EF4-FFF2-40B4-BE49-F238E27FC236}">
                    <a16:creationId xmlns:a16="http://schemas.microsoft.com/office/drawing/2014/main" id="{0BBC7AE6-40A8-499D-B8CD-360661F5B885}"/>
                  </a:ext>
                </a:extLst>
              </p:cNvPr>
              <p:cNvSpPr txBox="1"/>
              <p:nvPr/>
            </p:nvSpPr>
            <p:spPr>
              <a:xfrm>
                <a:off x="2964276" y="4591465"/>
                <a:ext cx="1494692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Observer</a:t>
                </a:r>
                <a:endParaRPr lang="en-US"/>
              </a:p>
            </p:txBody>
          </p:sp>
          <p:sp>
            <p:nvSpPr>
              <p:cNvPr id="16" name="TextBox 17">
                <a:extLst>
                  <a:ext uri="{FF2B5EF4-FFF2-40B4-BE49-F238E27FC236}">
                    <a16:creationId xmlns:a16="http://schemas.microsoft.com/office/drawing/2014/main" id="{67FF685F-2013-41AB-88BD-5F038B7AB88C}"/>
                  </a:ext>
                </a:extLst>
              </p:cNvPr>
              <p:cNvSpPr txBox="1"/>
              <p:nvPr/>
            </p:nvSpPr>
            <p:spPr>
              <a:xfrm>
                <a:off x="905820" y="4768475"/>
                <a:ext cx="1655393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DA8B80"/>
                    </a:solidFill>
                  </a:rPr>
                  <a:t>Rejected male</a:t>
                </a:r>
                <a:endParaRPr lang="en-US" b="1" dirty="0">
                  <a:solidFill>
                    <a:srgbClr val="DA8B80"/>
                  </a:solidFill>
                </a:endParaRPr>
              </a:p>
            </p:txBody>
          </p:sp>
        </p:grpSp>
        <p:pic>
          <p:nvPicPr>
            <p:cNvPr id="24" name="Picture 21" descr="A insect on a white background&#10;&#10;Description automatically generated">
              <a:extLst>
                <a:ext uri="{FF2B5EF4-FFF2-40B4-BE49-F238E27FC236}">
                  <a16:creationId xmlns:a16="http://schemas.microsoft.com/office/drawing/2014/main" id="{9899340C-220B-4E34-A61D-2C9D76FA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3967" y="4547339"/>
              <a:ext cx="1198133" cy="685800"/>
            </a:xfrm>
            <a:prstGeom prst="rect">
              <a:avLst/>
            </a:prstGeom>
          </p:spPr>
        </p:pic>
        <p:sp>
          <p:nvSpPr>
            <p:cNvPr id="25" name="Arrow: Left 14">
              <a:extLst>
                <a:ext uri="{FF2B5EF4-FFF2-40B4-BE49-F238E27FC236}">
                  <a16:creationId xmlns:a16="http://schemas.microsoft.com/office/drawing/2014/main" id="{25E1A05E-9E86-4503-9307-50F8CB71E28D}"/>
                </a:ext>
              </a:extLst>
            </p:cNvPr>
            <p:cNvSpPr/>
            <p:nvPr/>
          </p:nvSpPr>
          <p:spPr>
            <a:xfrm rot="8987128">
              <a:off x="6986199" y="4097692"/>
              <a:ext cx="712695" cy="212802"/>
            </a:xfrm>
            <a:prstGeom prst="leftArrow">
              <a:avLst>
                <a:gd name="adj1" fmla="val 50000"/>
                <a:gd name="adj2" fmla="val 6025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6" name="Picture 11" descr="A close up of an insect&#10;&#10;Description automatically generated">
              <a:extLst>
                <a:ext uri="{FF2B5EF4-FFF2-40B4-BE49-F238E27FC236}">
                  <a16:creationId xmlns:a16="http://schemas.microsoft.com/office/drawing/2014/main" id="{DF5F8CBE-8A39-49EA-B7C2-1E01ED212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92"/>
            <a:stretch/>
          </p:blipFill>
          <p:spPr>
            <a:xfrm>
              <a:off x="5719942" y="3899064"/>
              <a:ext cx="1388610" cy="1021583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A0A8C9D-27D6-4332-9C4F-09C3DBD66DBD}"/>
                </a:ext>
              </a:extLst>
            </p:cNvPr>
            <p:cNvSpPr txBox="1"/>
            <p:nvPr/>
          </p:nvSpPr>
          <p:spPr>
            <a:xfrm>
              <a:off x="4451206" y="4110864"/>
              <a:ext cx="1688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/>
                <a:t>. . .</a:t>
              </a:r>
              <a:endParaRPr lang="en-US" sz="2800" b="1" dirty="0"/>
            </a:p>
          </p:txBody>
        </p:sp>
      </p:grpSp>
      <p:sp>
        <p:nvSpPr>
          <p:cNvPr id="30" name="TextBox 19">
            <a:extLst>
              <a:ext uri="{FF2B5EF4-FFF2-40B4-BE49-F238E27FC236}">
                <a16:creationId xmlns:a16="http://schemas.microsoft.com/office/drawing/2014/main" id="{99C27CAC-C493-44EA-8E84-6B7D8613F73C}"/>
              </a:ext>
            </a:extLst>
          </p:cNvPr>
          <p:cNvSpPr txBox="1"/>
          <p:nvPr/>
        </p:nvSpPr>
        <p:spPr>
          <a:xfrm>
            <a:off x="632012" y="3053271"/>
            <a:ext cx="18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Accepted male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4" name="Groupe 10">
            <a:extLst>
              <a:ext uri="{FF2B5EF4-FFF2-40B4-BE49-F238E27FC236}">
                <a16:creationId xmlns:a16="http://schemas.microsoft.com/office/drawing/2014/main" id="{9B3DDF6B-2514-4D49-8D71-F2D5AB48842C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35" name="Diagramme 11">
              <a:extLst>
                <a:ext uri="{FF2B5EF4-FFF2-40B4-BE49-F238E27FC236}">
                  <a16:creationId xmlns:a16="http://schemas.microsoft.com/office/drawing/2014/main" id="{17F115C8-84FA-43B9-8CB4-3AF02929E5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36" name="ZoneTexte 12">
              <a:extLst>
                <a:ext uri="{FF2B5EF4-FFF2-40B4-BE49-F238E27FC236}">
                  <a16:creationId xmlns:a16="http://schemas.microsoft.com/office/drawing/2014/main" id="{E03CC488-D4D4-497B-825D-75AB5959D4EA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12</a:t>
              </a:fld>
              <a:endParaRPr lang="fr-FR" sz="2400" dirty="0"/>
            </a:p>
          </p:txBody>
        </p:sp>
      </p:grpSp>
      <p:sp>
        <p:nvSpPr>
          <p:cNvPr id="21" name="Arrow: Left 20">
            <a:extLst>
              <a:ext uri="{FF2B5EF4-FFF2-40B4-BE49-F238E27FC236}">
                <a16:creationId xmlns:a16="http://schemas.microsoft.com/office/drawing/2014/main" id="{518BC955-CD6F-4470-9034-1EE9707179D7}"/>
              </a:ext>
            </a:extLst>
          </p:cNvPr>
          <p:cNvSpPr/>
          <p:nvPr/>
        </p:nvSpPr>
        <p:spPr>
          <a:xfrm rot="11160280">
            <a:off x="2553487" y="4039994"/>
            <a:ext cx="930971" cy="78871"/>
          </a:xfrm>
          <a:prstGeom prst="leftArrow">
            <a:avLst>
              <a:gd name="adj1" fmla="val 12512"/>
              <a:gd name="adj2" fmla="val 1502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8818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Mate copying</a:t>
            </a:r>
          </a:p>
          <a:p>
            <a:endParaRPr lang="fr-FR" dirty="0"/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en-US" sz="2000" dirty="0">
                <a:sym typeface="Wingdings" panose="05000000000000000000" pitchFamily="2" charset="2"/>
              </a:rPr>
              <a:t>Observation of a sexual interaction biases subsequent mate choice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941C9E3-DE3B-49F7-BA56-CAEE17AD576C}"/>
              </a:ext>
            </a:extLst>
          </p:cNvPr>
          <p:cNvGrpSpPr/>
          <p:nvPr/>
        </p:nvGrpSpPr>
        <p:grpSpPr>
          <a:xfrm>
            <a:off x="497541" y="3106273"/>
            <a:ext cx="8269632" cy="3187488"/>
            <a:chOff x="497541" y="3106273"/>
            <a:chExt cx="8269632" cy="3187488"/>
          </a:xfrm>
        </p:grpSpPr>
        <p:pic>
          <p:nvPicPr>
            <p:cNvPr id="22" name="Picture 21" descr="A insect on a white background&#10;&#10;Description automatically generated">
              <a:extLst>
                <a:ext uri="{FF2B5EF4-FFF2-40B4-BE49-F238E27FC236}">
                  <a16:creationId xmlns:a16="http://schemas.microsoft.com/office/drawing/2014/main" id="{14E1FD80-9E72-4D89-AE88-11DD95FD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9040" y="3594701"/>
              <a:ext cx="1198133" cy="685800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15DC39F-BF14-45AF-A916-CB18E19173B7}"/>
                </a:ext>
              </a:extLst>
            </p:cNvPr>
            <p:cNvGrpSpPr/>
            <p:nvPr/>
          </p:nvGrpSpPr>
          <p:grpSpPr>
            <a:xfrm>
              <a:off x="497541" y="3106273"/>
              <a:ext cx="4493011" cy="2842438"/>
              <a:chOff x="482458" y="3106272"/>
              <a:chExt cx="3976510" cy="2287078"/>
            </a:xfrm>
          </p:grpSpPr>
          <p:pic>
            <p:nvPicPr>
              <p:cNvPr id="10" name="Picture 11" descr="A close up of an insect&#10;&#10;Description automatically generated">
                <a:extLst>
                  <a:ext uri="{FF2B5EF4-FFF2-40B4-BE49-F238E27FC236}">
                    <a16:creationId xmlns:a16="http://schemas.microsoft.com/office/drawing/2014/main" id="{4C28FF84-3273-4AE4-BC29-9F300B1A4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92"/>
              <a:stretch/>
            </p:blipFill>
            <p:spPr>
              <a:xfrm flipH="1">
                <a:off x="3142449" y="3731901"/>
                <a:ext cx="1228980" cy="821985"/>
              </a:xfrm>
              <a:prstGeom prst="rect">
                <a:avLst/>
              </a:prstGeom>
            </p:spPr>
          </p:pic>
          <p:sp>
            <p:nvSpPr>
              <p:cNvPr id="11" name="TextBox 12">
                <a:extLst>
                  <a:ext uri="{FF2B5EF4-FFF2-40B4-BE49-F238E27FC236}">
                    <a16:creationId xmlns:a16="http://schemas.microsoft.com/office/drawing/2014/main" id="{03F32C32-4614-4F29-866F-69F32CD2B687}"/>
                  </a:ext>
                </a:extLst>
              </p:cNvPr>
              <p:cNvSpPr txBox="1"/>
              <p:nvPr/>
            </p:nvSpPr>
            <p:spPr>
              <a:xfrm>
                <a:off x="2287405" y="3421915"/>
                <a:ext cx="1494691" cy="27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/>
                  <a:t>Information</a:t>
                </a:r>
                <a:endParaRPr lang="en-US" sz="1600"/>
              </a:p>
            </p:txBody>
          </p:sp>
          <p:pic>
            <p:nvPicPr>
              <p:cNvPr id="12" name="Picture 13" descr="A insect on the ground&#10;&#10;Description automatically generated">
                <a:extLst>
                  <a:ext uri="{FF2B5EF4-FFF2-40B4-BE49-F238E27FC236}">
                    <a16:creationId xmlns:a16="http://schemas.microsoft.com/office/drawing/2014/main" id="{A9AA084E-3DFF-4625-A13F-D93F9D38A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32012" y="3106272"/>
                <a:ext cx="1640589" cy="1967187"/>
              </a:xfrm>
              <a:prstGeom prst="rect">
                <a:avLst/>
              </a:prstGeom>
            </p:spPr>
          </p:pic>
          <p:sp>
            <p:nvSpPr>
              <p:cNvPr id="14" name="TextBox 15">
                <a:extLst>
                  <a:ext uri="{FF2B5EF4-FFF2-40B4-BE49-F238E27FC236}">
                    <a16:creationId xmlns:a16="http://schemas.microsoft.com/office/drawing/2014/main" id="{15DC6AEA-DFA2-4466-8D95-AA9A076780F1}"/>
                  </a:ext>
                </a:extLst>
              </p:cNvPr>
              <p:cNvSpPr txBox="1"/>
              <p:nvPr/>
            </p:nvSpPr>
            <p:spPr>
              <a:xfrm>
                <a:off x="482458" y="5096179"/>
                <a:ext cx="1939697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Demonstrators</a:t>
                </a:r>
                <a:endParaRPr lang="en-US"/>
              </a:p>
            </p:txBody>
          </p:sp>
          <p:sp>
            <p:nvSpPr>
              <p:cNvPr id="15" name="TextBox 16">
                <a:extLst>
                  <a:ext uri="{FF2B5EF4-FFF2-40B4-BE49-F238E27FC236}">
                    <a16:creationId xmlns:a16="http://schemas.microsoft.com/office/drawing/2014/main" id="{0BBC7AE6-40A8-499D-B8CD-360661F5B885}"/>
                  </a:ext>
                </a:extLst>
              </p:cNvPr>
              <p:cNvSpPr txBox="1"/>
              <p:nvPr/>
            </p:nvSpPr>
            <p:spPr>
              <a:xfrm>
                <a:off x="2964276" y="4591465"/>
                <a:ext cx="1494692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/>
                  <a:t>Observer</a:t>
                </a:r>
                <a:endParaRPr lang="en-US"/>
              </a:p>
            </p:txBody>
          </p:sp>
          <p:sp>
            <p:nvSpPr>
              <p:cNvPr id="16" name="TextBox 17">
                <a:extLst>
                  <a:ext uri="{FF2B5EF4-FFF2-40B4-BE49-F238E27FC236}">
                    <a16:creationId xmlns:a16="http://schemas.microsoft.com/office/drawing/2014/main" id="{67FF685F-2013-41AB-88BD-5F038B7AB88C}"/>
                  </a:ext>
                </a:extLst>
              </p:cNvPr>
              <p:cNvSpPr txBox="1"/>
              <p:nvPr/>
            </p:nvSpPr>
            <p:spPr>
              <a:xfrm>
                <a:off x="905820" y="4768475"/>
                <a:ext cx="1655393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DA8B80"/>
                    </a:solidFill>
                  </a:rPr>
                  <a:t>Rejected male</a:t>
                </a:r>
                <a:endParaRPr lang="en-US" b="1" dirty="0">
                  <a:solidFill>
                    <a:srgbClr val="DA8B80"/>
                  </a:solidFill>
                </a:endParaRPr>
              </a:p>
            </p:txBody>
          </p:sp>
        </p:grp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6B8768F-779F-4FA6-9F8E-BCD71044E6F1}"/>
                </a:ext>
              </a:extLst>
            </p:cNvPr>
            <p:cNvSpPr/>
            <p:nvPr/>
          </p:nvSpPr>
          <p:spPr>
            <a:xfrm rot="11160280">
              <a:off x="2553487" y="4039994"/>
              <a:ext cx="930971" cy="78871"/>
            </a:xfrm>
            <a:prstGeom prst="leftArrow">
              <a:avLst>
                <a:gd name="adj1" fmla="val 12512"/>
                <a:gd name="adj2" fmla="val 15024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4" name="Picture 21" descr="A insect on a white background&#10;&#10;Description automatically generated">
              <a:extLst>
                <a:ext uri="{FF2B5EF4-FFF2-40B4-BE49-F238E27FC236}">
                  <a16:creationId xmlns:a16="http://schemas.microsoft.com/office/drawing/2014/main" id="{9899340C-220B-4E34-A61D-2C9D76FA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63967" y="4547339"/>
              <a:ext cx="1198133" cy="685800"/>
            </a:xfrm>
            <a:prstGeom prst="rect">
              <a:avLst/>
            </a:prstGeom>
          </p:spPr>
        </p:pic>
        <p:sp>
          <p:nvSpPr>
            <p:cNvPr id="25" name="Arrow: Left 14">
              <a:extLst>
                <a:ext uri="{FF2B5EF4-FFF2-40B4-BE49-F238E27FC236}">
                  <a16:creationId xmlns:a16="http://schemas.microsoft.com/office/drawing/2014/main" id="{25E1A05E-9E86-4503-9307-50F8CB71E28D}"/>
                </a:ext>
              </a:extLst>
            </p:cNvPr>
            <p:cNvSpPr/>
            <p:nvPr/>
          </p:nvSpPr>
          <p:spPr>
            <a:xfrm rot="8987128">
              <a:off x="6986199" y="4097692"/>
              <a:ext cx="712695" cy="212802"/>
            </a:xfrm>
            <a:prstGeom prst="leftArrow">
              <a:avLst>
                <a:gd name="adj1" fmla="val 50000"/>
                <a:gd name="adj2" fmla="val 6025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6" name="Picture 11" descr="A close up of an insect&#10;&#10;Description automatically generated">
              <a:extLst>
                <a:ext uri="{FF2B5EF4-FFF2-40B4-BE49-F238E27FC236}">
                  <a16:creationId xmlns:a16="http://schemas.microsoft.com/office/drawing/2014/main" id="{DF5F8CBE-8A39-49EA-B7C2-1E01ED212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92"/>
            <a:stretch/>
          </p:blipFill>
          <p:spPr>
            <a:xfrm>
              <a:off x="5719942" y="3899064"/>
              <a:ext cx="1388610" cy="1021583"/>
            </a:xfrm>
            <a:prstGeom prst="rect">
              <a:avLst/>
            </a:prstGeom>
          </p:spPr>
        </p:pic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EA0A8C9D-27D6-4332-9C4F-09C3DBD66DBD}"/>
                </a:ext>
              </a:extLst>
            </p:cNvPr>
            <p:cNvSpPr txBox="1"/>
            <p:nvPr/>
          </p:nvSpPr>
          <p:spPr>
            <a:xfrm>
              <a:off x="4451206" y="4110864"/>
              <a:ext cx="1688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/>
                <a:t>. . .</a:t>
              </a:r>
              <a:endParaRPr lang="en-US" sz="2800" b="1" dirty="0"/>
            </a:p>
          </p:txBody>
        </p:sp>
        <p:sp>
          <p:nvSpPr>
            <p:cNvPr id="28" name="Right Brace 18">
              <a:extLst>
                <a:ext uri="{FF2B5EF4-FFF2-40B4-BE49-F238E27FC236}">
                  <a16:creationId xmlns:a16="http://schemas.microsoft.com/office/drawing/2014/main" id="{156E3776-B94D-46CB-9FD1-FC42ADF126A0}"/>
                </a:ext>
              </a:extLst>
            </p:cNvPr>
            <p:cNvSpPr/>
            <p:nvPr/>
          </p:nvSpPr>
          <p:spPr>
            <a:xfrm rot="5400000">
              <a:off x="5190038" y="3744301"/>
              <a:ext cx="231508" cy="3605519"/>
            </a:xfrm>
            <a:prstGeom prst="rightBrace">
              <a:avLst>
                <a:gd name="adj1" fmla="val 53283"/>
                <a:gd name="adj2" fmla="val 49052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D66D61AB-C874-4269-B3C7-856D1A1F7AB1}"/>
                </a:ext>
              </a:extLst>
            </p:cNvPr>
            <p:cNvSpPr txBox="1"/>
            <p:nvPr/>
          </p:nvSpPr>
          <p:spPr>
            <a:xfrm>
              <a:off x="3503032" y="5832096"/>
              <a:ext cx="3674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/>
                <a:t>Indirect (social) learning</a:t>
              </a:r>
              <a:endParaRPr lang="en-US" sz="2400" b="1" dirty="0"/>
            </a:p>
          </p:txBody>
        </p:sp>
      </p:grpSp>
      <p:sp>
        <p:nvSpPr>
          <p:cNvPr id="30" name="TextBox 19">
            <a:extLst>
              <a:ext uri="{FF2B5EF4-FFF2-40B4-BE49-F238E27FC236}">
                <a16:creationId xmlns:a16="http://schemas.microsoft.com/office/drawing/2014/main" id="{99C27CAC-C493-44EA-8E84-6B7D8613F73C}"/>
              </a:ext>
            </a:extLst>
          </p:cNvPr>
          <p:cNvSpPr txBox="1"/>
          <p:nvPr/>
        </p:nvSpPr>
        <p:spPr>
          <a:xfrm>
            <a:off x="632012" y="3053271"/>
            <a:ext cx="1870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</a:rPr>
              <a:t>Accepted male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4" name="Groupe 10">
            <a:extLst>
              <a:ext uri="{FF2B5EF4-FFF2-40B4-BE49-F238E27FC236}">
                <a16:creationId xmlns:a16="http://schemas.microsoft.com/office/drawing/2014/main" id="{4910E762-EA58-4268-8C92-2B7E83D65873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35" name="Diagramme 11">
              <a:extLst>
                <a:ext uri="{FF2B5EF4-FFF2-40B4-BE49-F238E27FC236}">
                  <a16:creationId xmlns:a16="http://schemas.microsoft.com/office/drawing/2014/main" id="{C47D203C-3790-49D6-B3A0-8ABB801F5F4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36" name="ZoneTexte 12">
              <a:extLst>
                <a:ext uri="{FF2B5EF4-FFF2-40B4-BE49-F238E27FC236}">
                  <a16:creationId xmlns:a16="http://schemas.microsoft.com/office/drawing/2014/main" id="{D10C18E2-E8BA-4CDF-B7AD-8897C9341C6B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13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498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>
                <a:sym typeface="Wingdings" panose="05000000000000000000" pitchFamily="2" charset="2"/>
              </a:rPr>
              <a:t>  </a:t>
            </a:r>
            <a:r>
              <a:rPr lang="fr-FR" sz="2400" dirty="0">
                <a:sym typeface="Wingdings" panose="05000000000000000000" pitchFamily="2" charset="2"/>
              </a:rPr>
              <a:t>Arises </a:t>
            </a:r>
            <a:r>
              <a:rPr lang="fr-FR" sz="2400" dirty="0" err="1">
                <a:sym typeface="Wingdings" panose="05000000000000000000" pitchFamily="2" charset="2"/>
              </a:rPr>
              <a:t>from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ym typeface="Wingdings" panose="05000000000000000000" pitchFamily="2" charset="2"/>
              </a:rPr>
              <a:t>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ym typeface="Wingdings" panose="05000000000000000000" pitchFamily="2" charset="2"/>
              </a:rPr>
              <a:t> memory ?</a:t>
            </a:r>
            <a:endParaRPr lang="fr-FR" sz="2400" dirty="0"/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A2FDD8BE-2851-491B-A553-53CE9BC80814}"/>
              </a:ext>
            </a:extLst>
          </p:cNvPr>
          <p:cNvGrpSpPr/>
          <p:nvPr/>
        </p:nvGrpSpPr>
        <p:grpSpPr>
          <a:xfrm>
            <a:off x="1062570" y="3229662"/>
            <a:ext cx="4225123" cy="2469397"/>
            <a:chOff x="632012" y="3086537"/>
            <a:chExt cx="3739417" cy="1986923"/>
          </a:xfrm>
        </p:grpSpPr>
        <p:pic>
          <p:nvPicPr>
            <p:cNvPr id="48" name="Picture 11" descr="A close up of an insect&#10;&#10;Description automatically generated">
              <a:extLst>
                <a:ext uri="{FF2B5EF4-FFF2-40B4-BE49-F238E27FC236}">
                  <a16:creationId xmlns:a16="http://schemas.microsoft.com/office/drawing/2014/main" id="{74F1E125-70BF-4B46-B9A0-E2450A7B1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92"/>
            <a:stretch/>
          </p:blipFill>
          <p:spPr>
            <a:xfrm flipH="1">
              <a:off x="3142449" y="3731901"/>
              <a:ext cx="1228980" cy="821985"/>
            </a:xfrm>
            <a:prstGeom prst="rect">
              <a:avLst/>
            </a:prstGeom>
          </p:spPr>
        </p:pic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1D96A61D-1404-4A99-894F-1A34BB9467DB}"/>
                </a:ext>
              </a:extLst>
            </p:cNvPr>
            <p:cNvSpPr txBox="1"/>
            <p:nvPr/>
          </p:nvSpPr>
          <p:spPr>
            <a:xfrm>
              <a:off x="2492802" y="3098918"/>
              <a:ext cx="1494691" cy="56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rgbClr val="548235"/>
                  </a:solidFill>
                </a:rPr>
                <a:t>Positive Information</a:t>
              </a:r>
              <a:endParaRPr lang="en-US" sz="2000" b="1" dirty="0">
                <a:solidFill>
                  <a:srgbClr val="548235"/>
                </a:solidFill>
              </a:endParaRPr>
            </a:p>
          </p:txBody>
        </p:sp>
        <p:pic>
          <p:nvPicPr>
            <p:cNvPr id="51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E08CCC2A-C75E-4BFA-BFB8-F796C2AF9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12" y="3106273"/>
              <a:ext cx="1640589" cy="1967187"/>
            </a:xfrm>
            <a:prstGeom prst="rect">
              <a:avLst/>
            </a:prstGeom>
          </p:spPr>
        </p:pic>
        <p:sp>
          <p:nvSpPr>
            <p:cNvPr id="54" name="TextBox 17">
              <a:extLst>
                <a:ext uri="{FF2B5EF4-FFF2-40B4-BE49-F238E27FC236}">
                  <a16:creationId xmlns:a16="http://schemas.microsoft.com/office/drawing/2014/main" id="{2B71C7DA-7D3D-4611-813D-8FD46D5148DB}"/>
                </a:ext>
              </a:extLst>
            </p:cNvPr>
            <p:cNvSpPr txBox="1"/>
            <p:nvPr/>
          </p:nvSpPr>
          <p:spPr>
            <a:xfrm>
              <a:off x="905820" y="4768475"/>
              <a:ext cx="1655393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DA8B80"/>
                  </a:solidFill>
                </a:rPr>
                <a:t>Rejected male</a:t>
              </a:r>
              <a:endParaRPr lang="en-US" b="1" dirty="0">
                <a:solidFill>
                  <a:srgbClr val="DA8B80"/>
                </a:solidFill>
              </a:endParaRPr>
            </a:p>
          </p:txBody>
        </p:sp>
        <p:sp>
          <p:nvSpPr>
            <p:cNvPr id="56" name="TextBox 19">
              <a:extLst>
                <a:ext uri="{FF2B5EF4-FFF2-40B4-BE49-F238E27FC236}">
                  <a16:creationId xmlns:a16="http://schemas.microsoft.com/office/drawing/2014/main" id="{5DE97FF6-AA6A-41FA-A3CC-1F66AFD50D0F}"/>
                </a:ext>
              </a:extLst>
            </p:cNvPr>
            <p:cNvSpPr txBox="1"/>
            <p:nvPr/>
          </p:nvSpPr>
          <p:spPr>
            <a:xfrm>
              <a:off x="938002" y="3086537"/>
              <a:ext cx="1655393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accent6">
                      <a:lumMod val="75000"/>
                    </a:schemeClr>
                  </a:solidFill>
                </a:rPr>
                <a:t>Accepted male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61" name="Oval 21">
            <a:extLst>
              <a:ext uri="{FF2B5EF4-FFF2-40B4-BE49-F238E27FC236}">
                <a16:creationId xmlns:a16="http://schemas.microsoft.com/office/drawing/2014/main" id="{6ACE67DC-8159-4954-ABA0-CDA4B48E4C22}"/>
              </a:ext>
            </a:extLst>
          </p:cNvPr>
          <p:cNvSpPr/>
          <p:nvPr/>
        </p:nvSpPr>
        <p:spPr>
          <a:xfrm>
            <a:off x="1184269" y="3063646"/>
            <a:ext cx="2039569" cy="1701326"/>
          </a:xfrm>
          <a:prstGeom prst="ellipse">
            <a:avLst/>
          </a:prstGeom>
          <a:noFill/>
          <a:ln w="57150">
            <a:solidFill>
              <a:srgbClr val="54823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C59DF416-9354-493A-8C71-56A462531684}"/>
              </a:ext>
            </a:extLst>
          </p:cNvPr>
          <p:cNvSpPr/>
          <p:nvPr/>
        </p:nvSpPr>
        <p:spPr>
          <a:xfrm rot="918131">
            <a:off x="3201179" y="4021651"/>
            <a:ext cx="711459" cy="369331"/>
          </a:xfrm>
          <a:prstGeom prst="rightArrow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B1BF408B-DCF6-463C-A0E6-2B672A16C451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BA7D5329-E461-451F-95CA-E60D1190DECD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493F4283-E4E8-4A51-86CA-922001DBAE15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14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45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>
                <a:sym typeface="Wingdings" panose="05000000000000000000" pitchFamily="2" charset="2"/>
              </a:rPr>
              <a:t>  </a:t>
            </a:r>
            <a:r>
              <a:rPr lang="fr-FR" sz="2400" dirty="0">
                <a:sym typeface="Wingdings" panose="05000000000000000000" pitchFamily="2" charset="2"/>
              </a:rPr>
              <a:t>Arises </a:t>
            </a:r>
            <a:r>
              <a:rPr lang="fr-FR" sz="2400" dirty="0" err="1">
                <a:sym typeface="Wingdings" panose="05000000000000000000" pitchFamily="2" charset="2"/>
              </a:rPr>
              <a:t>from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ym typeface="Wingdings" panose="05000000000000000000" pitchFamily="2" charset="2"/>
              </a:rPr>
              <a:t>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ym typeface="Wingdings" panose="05000000000000000000" pitchFamily="2" charset="2"/>
              </a:rPr>
              <a:t> memory ?</a:t>
            </a:r>
            <a:endParaRPr lang="fr-FR" sz="2400" dirty="0"/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C410969-80CA-4E51-A85B-C95207FF7A7D}"/>
              </a:ext>
            </a:extLst>
          </p:cNvPr>
          <p:cNvGrpSpPr/>
          <p:nvPr/>
        </p:nvGrpSpPr>
        <p:grpSpPr>
          <a:xfrm>
            <a:off x="1062570" y="3245048"/>
            <a:ext cx="4225123" cy="2454009"/>
            <a:chOff x="632012" y="3098918"/>
            <a:chExt cx="3739417" cy="1974542"/>
          </a:xfrm>
        </p:grpSpPr>
        <p:pic>
          <p:nvPicPr>
            <p:cNvPr id="30" name="Picture 11" descr="A close up of an insect&#10;&#10;Description automatically generated">
              <a:extLst>
                <a:ext uri="{FF2B5EF4-FFF2-40B4-BE49-F238E27FC236}">
                  <a16:creationId xmlns:a16="http://schemas.microsoft.com/office/drawing/2014/main" id="{64E19BF1-A839-4922-ACC5-B5722CA94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92"/>
            <a:stretch/>
          </p:blipFill>
          <p:spPr>
            <a:xfrm flipH="1">
              <a:off x="3142449" y="3731901"/>
              <a:ext cx="1228980" cy="821985"/>
            </a:xfrm>
            <a:prstGeom prst="rect">
              <a:avLst/>
            </a:prstGeom>
          </p:spPr>
        </p:pic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337FF39F-17BC-4FD8-A0C2-58B3C25301EB}"/>
                </a:ext>
              </a:extLst>
            </p:cNvPr>
            <p:cNvSpPr txBox="1"/>
            <p:nvPr/>
          </p:nvSpPr>
          <p:spPr>
            <a:xfrm>
              <a:off x="2492802" y="3098918"/>
              <a:ext cx="1494691" cy="56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1">
                      <a:lumMod val="85000"/>
                    </a:schemeClr>
                  </a:solidFill>
                </a:rPr>
                <a:t>Positive Information</a:t>
              </a:r>
              <a:endParaRPr 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32" name="Picture 13" descr="A insect on the ground&#10;&#10;Description automatically generated">
              <a:extLst>
                <a:ext uri="{FF2B5EF4-FFF2-40B4-BE49-F238E27FC236}">
                  <a16:creationId xmlns:a16="http://schemas.microsoft.com/office/drawing/2014/main" id="{F623E8CC-94A5-444B-949C-F465D6B4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12" y="3106273"/>
              <a:ext cx="1640589" cy="1967187"/>
            </a:xfrm>
            <a:prstGeom prst="rect">
              <a:avLst/>
            </a:prstGeom>
          </p:spPr>
        </p:pic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6B8C1AFD-1C83-4BAE-8407-0DB7532D0E23}"/>
                </a:ext>
              </a:extLst>
            </p:cNvPr>
            <p:cNvSpPr txBox="1"/>
            <p:nvPr/>
          </p:nvSpPr>
          <p:spPr>
            <a:xfrm>
              <a:off x="905820" y="4768475"/>
              <a:ext cx="1655393" cy="29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DA8B80"/>
                  </a:solidFill>
                </a:rPr>
                <a:t>Rejected male</a:t>
              </a:r>
              <a:endParaRPr lang="en-US" b="1" dirty="0">
                <a:solidFill>
                  <a:srgbClr val="DA8B80"/>
                </a:solidFill>
              </a:endParaRPr>
            </a:p>
          </p:txBody>
        </p:sp>
      </p:grpSp>
      <p:sp>
        <p:nvSpPr>
          <p:cNvPr id="38" name="TextBox 12">
            <a:extLst>
              <a:ext uri="{FF2B5EF4-FFF2-40B4-BE49-F238E27FC236}">
                <a16:creationId xmlns:a16="http://schemas.microsoft.com/office/drawing/2014/main" id="{881E7C43-0B81-43A3-B2AE-C4DEA3775CB4}"/>
              </a:ext>
            </a:extLst>
          </p:cNvPr>
          <p:cNvSpPr txBox="1"/>
          <p:nvPr/>
        </p:nvSpPr>
        <p:spPr>
          <a:xfrm>
            <a:off x="2854529" y="5036052"/>
            <a:ext cx="1688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rgbClr val="C00000"/>
                </a:solidFill>
              </a:rPr>
              <a:t>Negative</a:t>
            </a:r>
            <a:r>
              <a:rPr lang="fr-FR" sz="2000" b="1" dirty="0">
                <a:solidFill>
                  <a:srgbClr val="C00000"/>
                </a:solidFill>
              </a:rPr>
              <a:t> Information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B6BEAE1F-DA67-44DB-8ECD-0B07C9F9ECDA}"/>
              </a:ext>
            </a:extLst>
          </p:cNvPr>
          <p:cNvSpPr/>
          <p:nvPr/>
        </p:nvSpPr>
        <p:spPr>
          <a:xfrm>
            <a:off x="1184269" y="3063646"/>
            <a:ext cx="2039569" cy="1701326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0" name="Oval 21">
            <a:extLst>
              <a:ext uri="{FF2B5EF4-FFF2-40B4-BE49-F238E27FC236}">
                <a16:creationId xmlns:a16="http://schemas.microsoft.com/office/drawing/2014/main" id="{C4CA9668-8888-41BA-82B2-411526A157EA}"/>
              </a:ext>
            </a:extLst>
          </p:cNvPr>
          <p:cNvSpPr/>
          <p:nvPr/>
        </p:nvSpPr>
        <p:spPr>
          <a:xfrm>
            <a:off x="841296" y="4504028"/>
            <a:ext cx="2135458" cy="151666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8F28B27D-7312-4209-A67B-BE5624FAD3EC}"/>
              </a:ext>
            </a:extLst>
          </p:cNvPr>
          <p:cNvSpPr/>
          <p:nvPr/>
        </p:nvSpPr>
        <p:spPr>
          <a:xfrm rot="918131">
            <a:off x="3201179" y="4021651"/>
            <a:ext cx="711459" cy="36933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 : droite 42">
            <a:extLst>
              <a:ext uri="{FF2B5EF4-FFF2-40B4-BE49-F238E27FC236}">
                <a16:creationId xmlns:a16="http://schemas.microsoft.com/office/drawing/2014/main" id="{5C5B4410-4C98-4F32-A80B-25884AA3C912}"/>
              </a:ext>
            </a:extLst>
          </p:cNvPr>
          <p:cNvSpPr/>
          <p:nvPr/>
        </p:nvSpPr>
        <p:spPr>
          <a:xfrm rot="20476911">
            <a:off x="2879571" y="4658686"/>
            <a:ext cx="1024733" cy="36933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D00BCF6F-909C-40A1-BE5C-B496AD070781}"/>
              </a:ext>
            </a:extLst>
          </p:cNvPr>
          <p:cNvSpPr txBox="1"/>
          <p:nvPr/>
        </p:nvSpPr>
        <p:spPr>
          <a:xfrm>
            <a:off x="1408304" y="3229662"/>
            <a:ext cx="1870409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Accepted male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7" name="Groupe 10">
            <a:extLst>
              <a:ext uri="{FF2B5EF4-FFF2-40B4-BE49-F238E27FC236}">
                <a16:creationId xmlns:a16="http://schemas.microsoft.com/office/drawing/2014/main" id="{BC0EE7FB-62F7-440B-ACE0-047AD96E77AB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23" name="Diagramme 11">
              <a:extLst>
                <a:ext uri="{FF2B5EF4-FFF2-40B4-BE49-F238E27FC236}">
                  <a16:creationId xmlns:a16="http://schemas.microsoft.com/office/drawing/2014/main" id="{AD8D3841-B573-4CC5-B81B-80A4AF36D87B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4" name="ZoneTexte 12">
              <a:extLst>
                <a:ext uri="{FF2B5EF4-FFF2-40B4-BE49-F238E27FC236}">
                  <a16:creationId xmlns:a16="http://schemas.microsoft.com/office/drawing/2014/main" id="{2C6C415B-BB26-4903-8AF8-6AEDDE1F5BFA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15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557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:</a:t>
            </a:r>
            <a:endParaRPr lang="fr-FR" sz="2400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7BCA49BB-1BC1-42BD-B8E2-1E2811615152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0" name="Diagramme 11">
              <a:extLst>
                <a:ext uri="{FF2B5EF4-FFF2-40B4-BE49-F238E27FC236}">
                  <a16:creationId xmlns:a16="http://schemas.microsoft.com/office/drawing/2014/main" id="{2D41A2FC-6CC1-4EFC-B595-F768CE1DF336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ZoneTexte 12">
              <a:extLst>
                <a:ext uri="{FF2B5EF4-FFF2-40B4-BE49-F238E27FC236}">
                  <a16:creationId xmlns:a16="http://schemas.microsoft.com/office/drawing/2014/main" id="{493AAC66-B1AF-4CCC-8354-4B389BC5E349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16</a:t>
              </a:fld>
              <a:endParaRPr lang="fr-FR" sz="2400" dirty="0"/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600F600F-B91C-43EF-AF36-3AD387D1D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93" y="4847491"/>
            <a:ext cx="2919992" cy="1846015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C50A12B-11C8-4E3B-A198-BFEB99C1F320}"/>
              </a:ext>
            </a:extLst>
          </p:cNvPr>
          <p:cNvSpPr/>
          <p:nvPr/>
        </p:nvSpPr>
        <p:spPr>
          <a:xfrm>
            <a:off x="643127" y="2501180"/>
            <a:ext cx="3349324" cy="19420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</a:t>
            </a:r>
          </a:p>
          <a:p>
            <a:pPr lvl="0" algn="ctr"/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</p:spTree>
    <p:extLst>
      <p:ext uri="{BB962C8B-B14F-4D97-AF65-F5344CB8AC3E}">
        <p14:creationId xmlns:p14="http://schemas.microsoft.com/office/powerpoint/2010/main" val="238907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17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1">
            <a:extLst>
              <a:ext uri="{FF2B5EF4-FFF2-40B4-BE49-F238E27FC236}">
                <a16:creationId xmlns:a16="http://schemas.microsoft.com/office/drawing/2014/main" id="{A8E39F8F-1B30-4456-A6C1-2B0AB3EB3D39}"/>
              </a:ext>
            </a:extLst>
          </p:cNvPr>
          <p:cNvSpPr txBox="1"/>
          <p:nvPr/>
        </p:nvSpPr>
        <p:spPr>
          <a:xfrm>
            <a:off x="353273" y="1509372"/>
            <a:ext cx="843745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1"/>
                </a:solidFill>
                <a:sym typeface="Wingdings" panose="05000000000000000000" pitchFamily="2" charset="2"/>
              </a:rPr>
              <a:t>		</a:t>
            </a:r>
            <a:r>
              <a:rPr lang="fr-FR" sz="2400" dirty="0">
                <a:sym typeface="Wingdings" panose="05000000000000000000" pitchFamily="2" charset="2"/>
              </a:rPr>
              <a:t>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14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fr-FR" sz="2400" dirty="0">
                <a:sym typeface="Wingdings" panose="05000000000000000000" pitchFamily="2" charset="2"/>
              </a:rPr>
              <a:t>	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18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08B0C81-A9AA-4290-8CCA-A476E30D933F}"/>
              </a:ext>
            </a:extLst>
          </p:cNvPr>
          <p:cNvSpPr/>
          <p:nvPr/>
        </p:nvSpPr>
        <p:spPr>
          <a:xfrm>
            <a:off x="822690" y="4656696"/>
            <a:ext cx="1350984" cy="7794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04AAA-DB3A-4EEB-AED4-0AC3CF311063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7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fr-FR" sz="2400" dirty="0">
                <a:sym typeface="Wingdings" panose="05000000000000000000" pitchFamily="2" charset="2"/>
              </a:rPr>
              <a:t>	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19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grpSp>
        <p:nvGrpSpPr>
          <p:cNvPr id="50" name="Groupe 17">
            <a:extLst>
              <a:ext uri="{FF2B5EF4-FFF2-40B4-BE49-F238E27FC236}">
                <a16:creationId xmlns:a16="http://schemas.microsoft.com/office/drawing/2014/main" id="{81A9F32E-CB64-487D-B543-AE44F0CAE462}"/>
              </a:ext>
            </a:extLst>
          </p:cNvPr>
          <p:cNvGrpSpPr/>
          <p:nvPr/>
        </p:nvGrpSpPr>
        <p:grpSpPr>
          <a:xfrm>
            <a:off x="820129" y="5861736"/>
            <a:ext cx="2757226" cy="758516"/>
            <a:chOff x="1049390" y="5230683"/>
            <a:chExt cx="3017884" cy="839918"/>
          </a:xfrm>
        </p:grpSpPr>
        <p:pic>
          <p:nvPicPr>
            <p:cNvPr id="63" name="Image 14">
              <a:extLst>
                <a:ext uri="{FF2B5EF4-FFF2-40B4-BE49-F238E27FC236}">
                  <a16:creationId xmlns:a16="http://schemas.microsoft.com/office/drawing/2014/main" id="{BE7CA955-3A38-4AD8-A7AD-A241D7DB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65" name="Groupe 16">
              <a:extLst>
                <a:ext uri="{FF2B5EF4-FFF2-40B4-BE49-F238E27FC236}">
                  <a16:creationId xmlns:a16="http://schemas.microsoft.com/office/drawing/2014/main" id="{A416B985-F6A0-4172-9C69-630225B05B1F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69" name="Image 46">
                <a:extLst>
                  <a:ext uri="{FF2B5EF4-FFF2-40B4-BE49-F238E27FC236}">
                    <a16:creationId xmlns:a16="http://schemas.microsoft.com/office/drawing/2014/main" id="{E2C387F2-E4AB-4124-A4B1-DFA7AFDF7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70" name="Image 48">
                <a:extLst>
                  <a:ext uri="{FF2B5EF4-FFF2-40B4-BE49-F238E27FC236}">
                    <a16:creationId xmlns:a16="http://schemas.microsoft.com/office/drawing/2014/main" id="{6B2D3B93-C87C-46ED-AF91-6F0883C6F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78" name="Image 59">
                <a:extLst>
                  <a:ext uri="{FF2B5EF4-FFF2-40B4-BE49-F238E27FC236}">
                    <a16:creationId xmlns:a16="http://schemas.microsoft.com/office/drawing/2014/main" id="{C28F644F-AF0F-4A61-A82A-C4F536F15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9A538D28-F406-4204-A89D-54F855F21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9392" y="5950650"/>
            <a:ext cx="172705" cy="172705"/>
          </a:xfrm>
          <a:prstGeom prst="rect">
            <a:avLst/>
          </a:prstGeom>
        </p:spPr>
      </p:pic>
      <p:sp>
        <p:nvSpPr>
          <p:cNvPr id="80" name="Arrow: Right 14">
            <a:extLst>
              <a:ext uri="{FF2B5EF4-FFF2-40B4-BE49-F238E27FC236}">
                <a16:creationId xmlns:a16="http://schemas.microsoft.com/office/drawing/2014/main" id="{5857D41E-11BC-4EC9-B96C-934C030DB1A7}"/>
              </a:ext>
            </a:extLst>
          </p:cNvPr>
          <p:cNvSpPr/>
          <p:nvPr/>
        </p:nvSpPr>
        <p:spPr>
          <a:xfrm rot="5400000">
            <a:off x="2115636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EAEE8A-8D54-4F0C-BE4F-B8ECF7741A5E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1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</a:t>
              </a:fld>
              <a:endParaRPr lang="fr-FR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FADB9F-0F55-4521-84E5-4FD520C44B9B}"/>
              </a:ext>
            </a:extLst>
          </p:cNvPr>
          <p:cNvSpPr txBox="1"/>
          <p:nvPr/>
        </p:nvSpPr>
        <p:spPr>
          <a:xfrm>
            <a:off x="680422" y="1752209"/>
            <a:ext cx="582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Animal culture?</a:t>
            </a:r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8371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		</a:t>
            </a:r>
            <a:r>
              <a:rPr lang="fr-FR" sz="2400" dirty="0">
                <a:sym typeface="Wingdings" panose="05000000000000000000" pitchFamily="2" charset="2"/>
              </a:rPr>
              <a:t>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20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16B41-55D5-45D6-9846-604692496243}"/>
              </a:ext>
            </a:extLst>
          </p:cNvPr>
          <p:cNvSpPr/>
          <p:nvPr/>
        </p:nvSpPr>
        <p:spPr>
          <a:xfrm>
            <a:off x="3608957" y="4638944"/>
            <a:ext cx="1514696" cy="8149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14">
            <a:extLst>
              <a:ext uri="{FF2B5EF4-FFF2-40B4-BE49-F238E27FC236}">
                <a16:creationId xmlns:a16="http://schemas.microsoft.com/office/drawing/2014/main" id="{29889A94-BF2F-4A32-AF7D-62A711D83969}"/>
              </a:ext>
            </a:extLst>
          </p:cNvPr>
          <p:cNvSpPr/>
          <p:nvPr/>
        </p:nvSpPr>
        <p:spPr>
          <a:xfrm rot="5400000">
            <a:off x="4989494" y="4118829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47" name="Groupe 1">
            <a:extLst>
              <a:ext uri="{FF2B5EF4-FFF2-40B4-BE49-F238E27FC236}">
                <a16:creationId xmlns:a16="http://schemas.microsoft.com/office/drawing/2014/main" id="{B5C71111-6DCD-448C-8CF5-21D9DFFD7E2F}"/>
              </a:ext>
            </a:extLst>
          </p:cNvPr>
          <p:cNvGrpSpPr/>
          <p:nvPr/>
        </p:nvGrpSpPr>
        <p:grpSpPr>
          <a:xfrm>
            <a:off x="6491112" y="2918786"/>
            <a:ext cx="2638111" cy="1089359"/>
            <a:chOff x="4453217" y="2857655"/>
            <a:chExt cx="3038396" cy="1142689"/>
          </a:xfrm>
        </p:grpSpPr>
        <p:pic>
          <p:nvPicPr>
            <p:cNvPr id="48" name="Image 29">
              <a:extLst>
                <a:ext uri="{FF2B5EF4-FFF2-40B4-BE49-F238E27FC236}">
                  <a16:creationId xmlns:a16="http://schemas.microsoft.com/office/drawing/2014/main" id="{FFF7901A-B357-426B-9167-21D981ED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49" name="Image 4">
              <a:extLst>
                <a:ext uri="{FF2B5EF4-FFF2-40B4-BE49-F238E27FC236}">
                  <a16:creationId xmlns:a16="http://schemas.microsoft.com/office/drawing/2014/main" id="{99B37D4F-D193-4E9A-9687-F8890B1E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70" y="3219766"/>
              <a:ext cx="646699" cy="451501"/>
            </a:xfrm>
            <a:prstGeom prst="rect">
              <a:avLst/>
            </a:prstGeom>
          </p:spPr>
        </p:pic>
        <p:pic>
          <p:nvPicPr>
            <p:cNvPr id="51" name="Image 9">
              <a:extLst>
                <a:ext uri="{FF2B5EF4-FFF2-40B4-BE49-F238E27FC236}">
                  <a16:creationId xmlns:a16="http://schemas.microsoft.com/office/drawing/2014/main" id="{FE25CF85-A738-4DED-ACA4-54B076AE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grpSp>
        <p:nvGrpSpPr>
          <p:cNvPr id="53" name="Groupe 32">
            <a:extLst>
              <a:ext uri="{FF2B5EF4-FFF2-40B4-BE49-F238E27FC236}">
                <a16:creationId xmlns:a16="http://schemas.microsoft.com/office/drawing/2014/main" id="{6F8A88CF-012A-4B85-BB4A-36738F712234}"/>
              </a:ext>
            </a:extLst>
          </p:cNvPr>
          <p:cNvGrpSpPr/>
          <p:nvPr/>
        </p:nvGrpSpPr>
        <p:grpSpPr>
          <a:xfrm>
            <a:off x="3804683" y="2950276"/>
            <a:ext cx="2638111" cy="1089359"/>
            <a:chOff x="4453217" y="2857655"/>
            <a:chExt cx="3038396" cy="1142689"/>
          </a:xfrm>
        </p:grpSpPr>
        <p:pic>
          <p:nvPicPr>
            <p:cNvPr id="54" name="Image 33">
              <a:extLst>
                <a:ext uri="{FF2B5EF4-FFF2-40B4-BE49-F238E27FC236}">
                  <a16:creationId xmlns:a16="http://schemas.microsoft.com/office/drawing/2014/main" id="{DF809041-1E7F-46D5-8124-061818BF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55" name="Image 35">
              <a:extLst>
                <a:ext uri="{FF2B5EF4-FFF2-40B4-BE49-F238E27FC236}">
                  <a16:creationId xmlns:a16="http://schemas.microsoft.com/office/drawing/2014/main" id="{840ED288-6B69-4340-9C09-B147B5A7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68" y="3219766"/>
              <a:ext cx="646698" cy="451501"/>
            </a:xfrm>
            <a:prstGeom prst="rect">
              <a:avLst/>
            </a:prstGeom>
          </p:spPr>
        </p:pic>
        <p:pic>
          <p:nvPicPr>
            <p:cNvPr id="56" name="Image 36">
              <a:extLst>
                <a:ext uri="{FF2B5EF4-FFF2-40B4-BE49-F238E27FC236}">
                  <a16:creationId xmlns:a16="http://schemas.microsoft.com/office/drawing/2014/main" id="{1CCD5AC7-F9D6-44F3-B7C4-EF318B4C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D148E408-5C1D-4B15-B457-844A2CCAD3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7556" y="3220840"/>
            <a:ext cx="159074" cy="16464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B9A3633A-9486-49DA-8585-7AC77830F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0051" y="3166074"/>
            <a:ext cx="159074" cy="164645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951903-94EB-4A38-AE0E-F88FE3BA952A}"/>
              </a:ext>
            </a:extLst>
          </p:cNvPr>
          <p:cNvGrpSpPr/>
          <p:nvPr/>
        </p:nvGrpSpPr>
        <p:grpSpPr>
          <a:xfrm>
            <a:off x="3631692" y="4489865"/>
            <a:ext cx="2757226" cy="1133289"/>
            <a:chOff x="2809438" y="4374993"/>
            <a:chExt cx="3038396" cy="111813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5957DF1-F5C8-4F8C-9992-E6E1BEEE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8A8F9C4-4F62-4FEF-B711-9BBD0A54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2060" y="4703470"/>
              <a:ext cx="627711" cy="461176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17C0FEA-B953-484D-84EE-F8E9875D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A16729E0-C2C2-4D46-8ADF-170E54FFE4B4}"/>
              </a:ext>
            </a:extLst>
          </p:cNvPr>
          <p:cNvSpPr/>
          <p:nvPr/>
        </p:nvSpPr>
        <p:spPr>
          <a:xfrm>
            <a:off x="3630620" y="4638944"/>
            <a:ext cx="1350984" cy="77942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663E2D64-5362-4A56-A2C6-E51D422EE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2276" y="4733388"/>
            <a:ext cx="172705" cy="172705"/>
          </a:xfrm>
          <a:prstGeom prst="rect">
            <a:avLst/>
          </a:prstGeom>
        </p:spPr>
      </p:pic>
      <p:grpSp>
        <p:nvGrpSpPr>
          <p:cNvPr id="77" name="Groupe 2">
            <a:extLst>
              <a:ext uri="{FF2B5EF4-FFF2-40B4-BE49-F238E27FC236}">
                <a16:creationId xmlns:a16="http://schemas.microsoft.com/office/drawing/2014/main" id="{78F47B8F-B29C-45DC-8A78-DBABA7A4786B}"/>
              </a:ext>
            </a:extLst>
          </p:cNvPr>
          <p:cNvGrpSpPr/>
          <p:nvPr/>
        </p:nvGrpSpPr>
        <p:grpSpPr>
          <a:xfrm>
            <a:off x="6412110" y="4445620"/>
            <a:ext cx="2823920" cy="1118130"/>
            <a:chOff x="6066446" y="4361490"/>
            <a:chExt cx="3038396" cy="1118130"/>
          </a:xfrm>
        </p:grpSpPr>
        <p:pic>
          <p:nvPicPr>
            <p:cNvPr id="78" name="Image 42">
              <a:extLst>
                <a:ext uri="{FF2B5EF4-FFF2-40B4-BE49-F238E27FC236}">
                  <a16:creationId xmlns:a16="http://schemas.microsoft.com/office/drawing/2014/main" id="{02AF395E-FA5C-4758-BA63-53F47F8B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6446" y="4361490"/>
              <a:ext cx="3038396" cy="1118130"/>
            </a:xfrm>
            <a:prstGeom prst="rect">
              <a:avLst/>
            </a:prstGeom>
          </p:spPr>
        </p:pic>
        <p:pic>
          <p:nvPicPr>
            <p:cNvPr id="79" name="Image 52">
              <a:extLst>
                <a:ext uri="{FF2B5EF4-FFF2-40B4-BE49-F238E27FC236}">
                  <a16:creationId xmlns:a16="http://schemas.microsoft.com/office/drawing/2014/main" id="{7F726B76-E466-411B-AC28-6A99E592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3517" y="4686968"/>
              <a:ext cx="646699" cy="451501"/>
            </a:xfrm>
            <a:prstGeom prst="rect">
              <a:avLst/>
            </a:prstGeom>
          </p:spPr>
        </p:pic>
        <p:pic>
          <p:nvPicPr>
            <p:cNvPr id="80" name="Image 53">
              <a:extLst>
                <a:ext uri="{FF2B5EF4-FFF2-40B4-BE49-F238E27FC236}">
                  <a16:creationId xmlns:a16="http://schemas.microsoft.com/office/drawing/2014/main" id="{9DB03290-7118-4541-8FAF-37DE681D1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685949" y="4634846"/>
              <a:ext cx="600406" cy="451501"/>
            </a:xfrm>
            <a:prstGeom prst="rect">
              <a:avLst/>
            </a:prstGeom>
          </p:spPr>
        </p:pic>
        <p:pic>
          <p:nvPicPr>
            <p:cNvPr id="81" name="Image 12">
              <a:extLst>
                <a:ext uri="{FF2B5EF4-FFF2-40B4-BE49-F238E27FC236}">
                  <a16:creationId xmlns:a16="http://schemas.microsoft.com/office/drawing/2014/main" id="{76D83890-EFED-4934-942A-063DCE1A9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75"/>
            <a:stretch/>
          </p:blipFill>
          <p:spPr>
            <a:xfrm>
              <a:off x="6206336" y="4836920"/>
              <a:ext cx="488340" cy="408919"/>
            </a:xfrm>
            <a:prstGeom prst="rect">
              <a:avLst/>
            </a:prstGeom>
          </p:spPr>
        </p:pic>
      </p:grpSp>
      <p:pic>
        <p:nvPicPr>
          <p:cNvPr id="82" name="Picture 81" descr="A close up of a logo&#10;&#10;Description automatically generated">
            <a:extLst>
              <a:ext uri="{FF2B5EF4-FFF2-40B4-BE49-F238E27FC236}">
                <a16:creationId xmlns:a16="http://schemas.microsoft.com/office/drawing/2014/main" id="{131FCB43-53DA-4678-AD3F-B9FF4B5E3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5399" y="4685172"/>
            <a:ext cx="172705" cy="172705"/>
          </a:xfrm>
          <a:prstGeom prst="rect">
            <a:avLst/>
          </a:prstGeom>
        </p:spPr>
      </p:pic>
      <p:sp>
        <p:nvSpPr>
          <p:cNvPr id="83" name="Arrow: Right 14">
            <a:extLst>
              <a:ext uri="{FF2B5EF4-FFF2-40B4-BE49-F238E27FC236}">
                <a16:creationId xmlns:a16="http://schemas.microsoft.com/office/drawing/2014/main" id="{E738BE88-7773-45AF-9BD1-76A4B08AEC31}"/>
              </a:ext>
            </a:extLst>
          </p:cNvPr>
          <p:cNvSpPr/>
          <p:nvPr/>
        </p:nvSpPr>
        <p:spPr>
          <a:xfrm rot="5400000">
            <a:off x="7666647" y="4069495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84" name="Groupe 17">
            <a:extLst>
              <a:ext uri="{FF2B5EF4-FFF2-40B4-BE49-F238E27FC236}">
                <a16:creationId xmlns:a16="http://schemas.microsoft.com/office/drawing/2014/main" id="{E7B6180F-182A-4CB3-8F83-B847ADA97CB5}"/>
              </a:ext>
            </a:extLst>
          </p:cNvPr>
          <p:cNvGrpSpPr/>
          <p:nvPr/>
        </p:nvGrpSpPr>
        <p:grpSpPr>
          <a:xfrm>
            <a:off x="820129" y="5861736"/>
            <a:ext cx="2757226" cy="758516"/>
            <a:chOff x="1049390" y="5230683"/>
            <a:chExt cx="3017884" cy="839918"/>
          </a:xfrm>
        </p:grpSpPr>
        <p:pic>
          <p:nvPicPr>
            <p:cNvPr id="85" name="Image 14">
              <a:extLst>
                <a:ext uri="{FF2B5EF4-FFF2-40B4-BE49-F238E27FC236}">
                  <a16:creationId xmlns:a16="http://schemas.microsoft.com/office/drawing/2014/main" id="{4D524B9F-0A75-4FB6-A8D2-95460DB1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86" name="Groupe 16">
              <a:extLst>
                <a:ext uri="{FF2B5EF4-FFF2-40B4-BE49-F238E27FC236}">
                  <a16:creationId xmlns:a16="http://schemas.microsoft.com/office/drawing/2014/main" id="{8DFF446B-D5C6-4C32-845E-864745F65C5C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87" name="Image 46">
                <a:extLst>
                  <a:ext uri="{FF2B5EF4-FFF2-40B4-BE49-F238E27FC236}">
                    <a16:creationId xmlns:a16="http://schemas.microsoft.com/office/drawing/2014/main" id="{F8615521-5C5D-490B-AE73-42660C850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88" name="Image 48">
                <a:extLst>
                  <a:ext uri="{FF2B5EF4-FFF2-40B4-BE49-F238E27FC236}">
                    <a16:creationId xmlns:a16="http://schemas.microsoft.com/office/drawing/2014/main" id="{B36F6F57-CF6A-4CB5-B9F3-E43784232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89" name="Image 59">
                <a:extLst>
                  <a:ext uri="{FF2B5EF4-FFF2-40B4-BE49-F238E27FC236}">
                    <a16:creationId xmlns:a16="http://schemas.microsoft.com/office/drawing/2014/main" id="{3512CDC6-520D-4D96-A1B8-7DA0D2F370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90" name="Picture 89" descr="A close up of a logo&#10;&#10;Description automatically generated">
            <a:extLst>
              <a:ext uri="{FF2B5EF4-FFF2-40B4-BE49-F238E27FC236}">
                <a16:creationId xmlns:a16="http://schemas.microsoft.com/office/drawing/2014/main" id="{5D944053-2E16-450B-89EB-BC4363F31E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9392" y="5950650"/>
            <a:ext cx="172705" cy="172705"/>
          </a:xfrm>
          <a:prstGeom prst="rect">
            <a:avLst/>
          </a:prstGeom>
        </p:spPr>
      </p:pic>
      <p:sp>
        <p:nvSpPr>
          <p:cNvPr id="91" name="Arrow: Right 14">
            <a:extLst>
              <a:ext uri="{FF2B5EF4-FFF2-40B4-BE49-F238E27FC236}">
                <a16:creationId xmlns:a16="http://schemas.microsoft.com/office/drawing/2014/main" id="{339A17F1-D050-42AF-A700-A79D556ECD50}"/>
              </a:ext>
            </a:extLst>
          </p:cNvPr>
          <p:cNvSpPr/>
          <p:nvPr/>
        </p:nvSpPr>
        <p:spPr>
          <a:xfrm rot="5400000">
            <a:off x="2115636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9C7A67-8F02-42BE-B5C4-7A727CC0F5FB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6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fr-FR" sz="2400" dirty="0">
                <a:sym typeface="Wingdings" panose="05000000000000000000" pitchFamily="2" charset="2"/>
              </a:rPr>
              <a:t>	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21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16B41-55D5-45D6-9846-604692496243}"/>
              </a:ext>
            </a:extLst>
          </p:cNvPr>
          <p:cNvSpPr/>
          <p:nvPr/>
        </p:nvSpPr>
        <p:spPr>
          <a:xfrm>
            <a:off x="3608957" y="4638944"/>
            <a:ext cx="1514696" cy="8149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14">
            <a:extLst>
              <a:ext uri="{FF2B5EF4-FFF2-40B4-BE49-F238E27FC236}">
                <a16:creationId xmlns:a16="http://schemas.microsoft.com/office/drawing/2014/main" id="{29889A94-BF2F-4A32-AF7D-62A711D83969}"/>
              </a:ext>
            </a:extLst>
          </p:cNvPr>
          <p:cNvSpPr/>
          <p:nvPr/>
        </p:nvSpPr>
        <p:spPr>
          <a:xfrm rot="5400000">
            <a:off x="4989494" y="4118829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47" name="Groupe 1">
            <a:extLst>
              <a:ext uri="{FF2B5EF4-FFF2-40B4-BE49-F238E27FC236}">
                <a16:creationId xmlns:a16="http://schemas.microsoft.com/office/drawing/2014/main" id="{B5C71111-6DCD-448C-8CF5-21D9DFFD7E2F}"/>
              </a:ext>
            </a:extLst>
          </p:cNvPr>
          <p:cNvGrpSpPr/>
          <p:nvPr/>
        </p:nvGrpSpPr>
        <p:grpSpPr>
          <a:xfrm>
            <a:off x="6491112" y="2918786"/>
            <a:ext cx="2638111" cy="1089359"/>
            <a:chOff x="4453217" y="2857655"/>
            <a:chExt cx="3038396" cy="1142689"/>
          </a:xfrm>
        </p:grpSpPr>
        <p:pic>
          <p:nvPicPr>
            <p:cNvPr id="48" name="Image 29">
              <a:extLst>
                <a:ext uri="{FF2B5EF4-FFF2-40B4-BE49-F238E27FC236}">
                  <a16:creationId xmlns:a16="http://schemas.microsoft.com/office/drawing/2014/main" id="{FFF7901A-B357-426B-9167-21D981ED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49" name="Image 4">
              <a:extLst>
                <a:ext uri="{FF2B5EF4-FFF2-40B4-BE49-F238E27FC236}">
                  <a16:creationId xmlns:a16="http://schemas.microsoft.com/office/drawing/2014/main" id="{99B37D4F-D193-4E9A-9687-F8890B1E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70" y="3219766"/>
              <a:ext cx="646699" cy="451501"/>
            </a:xfrm>
            <a:prstGeom prst="rect">
              <a:avLst/>
            </a:prstGeom>
          </p:spPr>
        </p:pic>
        <p:pic>
          <p:nvPicPr>
            <p:cNvPr id="51" name="Image 9">
              <a:extLst>
                <a:ext uri="{FF2B5EF4-FFF2-40B4-BE49-F238E27FC236}">
                  <a16:creationId xmlns:a16="http://schemas.microsoft.com/office/drawing/2014/main" id="{FE25CF85-A738-4DED-ACA4-54B076AE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grpSp>
        <p:nvGrpSpPr>
          <p:cNvPr id="53" name="Groupe 32">
            <a:extLst>
              <a:ext uri="{FF2B5EF4-FFF2-40B4-BE49-F238E27FC236}">
                <a16:creationId xmlns:a16="http://schemas.microsoft.com/office/drawing/2014/main" id="{6F8A88CF-012A-4B85-BB4A-36738F712234}"/>
              </a:ext>
            </a:extLst>
          </p:cNvPr>
          <p:cNvGrpSpPr/>
          <p:nvPr/>
        </p:nvGrpSpPr>
        <p:grpSpPr>
          <a:xfrm>
            <a:off x="3804683" y="2950276"/>
            <a:ext cx="2638111" cy="1089359"/>
            <a:chOff x="4453217" y="2857655"/>
            <a:chExt cx="3038396" cy="1142689"/>
          </a:xfrm>
        </p:grpSpPr>
        <p:pic>
          <p:nvPicPr>
            <p:cNvPr id="54" name="Image 33">
              <a:extLst>
                <a:ext uri="{FF2B5EF4-FFF2-40B4-BE49-F238E27FC236}">
                  <a16:creationId xmlns:a16="http://schemas.microsoft.com/office/drawing/2014/main" id="{DF809041-1E7F-46D5-8124-061818BF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55" name="Image 35">
              <a:extLst>
                <a:ext uri="{FF2B5EF4-FFF2-40B4-BE49-F238E27FC236}">
                  <a16:creationId xmlns:a16="http://schemas.microsoft.com/office/drawing/2014/main" id="{840ED288-6B69-4340-9C09-B147B5A7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68" y="3219766"/>
              <a:ext cx="646698" cy="451501"/>
            </a:xfrm>
            <a:prstGeom prst="rect">
              <a:avLst/>
            </a:prstGeom>
          </p:spPr>
        </p:pic>
        <p:pic>
          <p:nvPicPr>
            <p:cNvPr id="56" name="Image 36">
              <a:extLst>
                <a:ext uri="{FF2B5EF4-FFF2-40B4-BE49-F238E27FC236}">
                  <a16:creationId xmlns:a16="http://schemas.microsoft.com/office/drawing/2014/main" id="{1CCD5AC7-F9D6-44F3-B7C4-EF318B4C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D148E408-5C1D-4B15-B457-844A2CCAD3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7556" y="3220840"/>
            <a:ext cx="159074" cy="16464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B9A3633A-9486-49DA-8585-7AC77830F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0051" y="3166074"/>
            <a:ext cx="159074" cy="164645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951903-94EB-4A38-AE0E-F88FE3BA952A}"/>
              </a:ext>
            </a:extLst>
          </p:cNvPr>
          <p:cNvGrpSpPr/>
          <p:nvPr/>
        </p:nvGrpSpPr>
        <p:grpSpPr>
          <a:xfrm>
            <a:off x="3631692" y="4489865"/>
            <a:ext cx="2757226" cy="1133289"/>
            <a:chOff x="2809438" y="4374993"/>
            <a:chExt cx="3038396" cy="111813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5957DF1-F5C8-4F8C-9992-E6E1BEEE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8A8F9C4-4F62-4FEF-B711-9BBD0A54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2060" y="4703470"/>
              <a:ext cx="627711" cy="461176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17C0FEA-B953-484D-84EE-F8E9875D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grpSp>
        <p:nvGrpSpPr>
          <p:cNvPr id="71" name="Groupe 2">
            <a:extLst>
              <a:ext uri="{FF2B5EF4-FFF2-40B4-BE49-F238E27FC236}">
                <a16:creationId xmlns:a16="http://schemas.microsoft.com/office/drawing/2014/main" id="{ADF5FCE7-C40A-45F8-81A9-3317637A7502}"/>
              </a:ext>
            </a:extLst>
          </p:cNvPr>
          <p:cNvGrpSpPr/>
          <p:nvPr/>
        </p:nvGrpSpPr>
        <p:grpSpPr>
          <a:xfrm>
            <a:off x="6412110" y="4445620"/>
            <a:ext cx="2823920" cy="1118130"/>
            <a:chOff x="6066446" y="4361490"/>
            <a:chExt cx="3038396" cy="1118130"/>
          </a:xfrm>
        </p:grpSpPr>
        <p:pic>
          <p:nvPicPr>
            <p:cNvPr id="72" name="Image 42">
              <a:extLst>
                <a:ext uri="{FF2B5EF4-FFF2-40B4-BE49-F238E27FC236}">
                  <a16:creationId xmlns:a16="http://schemas.microsoft.com/office/drawing/2014/main" id="{F1ED7E4C-9089-491E-9323-FED891F10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6446" y="4361490"/>
              <a:ext cx="3038396" cy="1118130"/>
            </a:xfrm>
            <a:prstGeom prst="rect">
              <a:avLst/>
            </a:prstGeom>
          </p:spPr>
        </p:pic>
        <p:pic>
          <p:nvPicPr>
            <p:cNvPr id="73" name="Image 52">
              <a:extLst>
                <a:ext uri="{FF2B5EF4-FFF2-40B4-BE49-F238E27FC236}">
                  <a16:creationId xmlns:a16="http://schemas.microsoft.com/office/drawing/2014/main" id="{09B22C99-05BB-4B0C-95AC-7FE02669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3517" y="4686968"/>
              <a:ext cx="646699" cy="451501"/>
            </a:xfrm>
            <a:prstGeom prst="rect">
              <a:avLst/>
            </a:prstGeom>
          </p:spPr>
        </p:pic>
        <p:pic>
          <p:nvPicPr>
            <p:cNvPr id="74" name="Image 53">
              <a:extLst>
                <a:ext uri="{FF2B5EF4-FFF2-40B4-BE49-F238E27FC236}">
                  <a16:creationId xmlns:a16="http://schemas.microsoft.com/office/drawing/2014/main" id="{C9817244-37DB-455D-9A92-FC102CDC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685949" y="4634846"/>
              <a:ext cx="600406" cy="451501"/>
            </a:xfrm>
            <a:prstGeom prst="rect">
              <a:avLst/>
            </a:prstGeom>
          </p:spPr>
        </p:pic>
        <p:pic>
          <p:nvPicPr>
            <p:cNvPr id="75" name="Image 12">
              <a:extLst>
                <a:ext uri="{FF2B5EF4-FFF2-40B4-BE49-F238E27FC236}">
                  <a16:creationId xmlns:a16="http://schemas.microsoft.com/office/drawing/2014/main" id="{43608100-91DC-4C35-B439-DA1E26522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75"/>
            <a:stretch/>
          </p:blipFill>
          <p:spPr>
            <a:xfrm>
              <a:off x="6206336" y="4836920"/>
              <a:ext cx="488340" cy="408919"/>
            </a:xfrm>
            <a:prstGeom prst="rect">
              <a:avLst/>
            </a:prstGeom>
          </p:spPr>
        </p:pic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222EC3B3-5C38-4332-AB9E-9126EB9B5459}"/>
              </a:ext>
            </a:extLst>
          </p:cNvPr>
          <p:cNvSpPr/>
          <p:nvPr/>
        </p:nvSpPr>
        <p:spPr>
          <a:xfrm>
            <a:off x="6399162" y="4614972"/>
            <a:ext cx="1350984" cy="7794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663E2D64-5362-4A56-A2C6-E51D422EE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2276" y="4733388"/>
            <a:ext cx="172705" cy="172705"/>
          </a:xfrm>
          <a:prstGeom prst="rect">
            <a:avLst/>
          </a:prstGeom>
        </p:spPr>
      </p:pic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907BCF9C-BEDA-434E-8172-F7C8A124E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5399" y="4685172"/>
            <a:ext cx="172705" cy="172705"/>
          </a:xfrm>
          <a:prstGeom prst="rect">
            <a:avLst/>
          </a:prstGeom>
        </p:spPr>
      </p:pic>
      <p:sp>
        <p:nvSpPr>
          <p:cNvPr id="101" name="Arrow: Right 14">
            <a:extLst>
              <a:ext uri="{FF2B5EF4-FFF2-40B4-BE49-F238E27FC236}">
                <a16:creationId xmlns:a16="http://schemas.microsoft.com/office/drawing/2014/main" id="{B2B7D3A9-FD84-4E71-B112-12FF9F8BD312}"/>
              </a:ext>
            </a:extLst>
          </p:cNvPr>
          <p:cNvSpPr/>
          <p:nvPr/>
        </p:nvSpPr>
        <p:spPr>
          <a:xfrm rot="5400000">
            <a:off x="7666647" y="4069495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50" name="Groupe 17">
            <a:extLst>
              <a:ext uri="{FF2B5EF4-FFF2-40B4-BE49-F238E27FC236}">
                <a16:creationId xmlns:a16="http://schemas.microsoft.com/office/drawing/2014/main" id="{81A9F32E-CB64-487D-B543-AE44F0CAE462}"/>
              </a:ext>
            </a:extLst>
          </p:cNvPr>
          <p:cNvGrpSpPr/>
          <p:nvPr/>
        </p:nvGrpSpPr>
        <p:grpSpPr>
          <a:xfrm>
            <a:off x="820129" y="5861736"/>
            <a:ext cx="2757226" cy="758516"/>
            <a:chOff x="1049390" y="5230683"/>
            <a:chExt cx="3017884" cy="839918"/>
          </a:xfrm>
        </p:grpSpPr>
        <p:pic>
          <p:nvPicPr>
            <p:cNvPr id="63" name="Image 14">
              <a:extLst>
                <a:ext uri="{FF2B5EF4-FFF2-40B4-BE49-F238E27FC236}">
                  <a16:creationId xmlns:a16="http://schemas.microsoft.com/office/drawing/2014/main" id="{BE7CA955-3A38-4AD8-A7AD-A241D7DB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65" name="Groupe 16">
              <a:extLst>
                <a:ext uri="{FF2B5EF4-FFF2-40B4-BE49-F238E27FC236}">
                  <a16:creationId xmlns:a16="http://schemas.microsoft.com/office/drawing/2014/main" id="{A416B985-F6A0-4172-9C69-630225B05B1F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69" name="Image 46">
                <a:extLst>
                  <a:ext uri="{FF2B5EF4-FFF2-40B4-BE49-F238E27FC236}">
                    <a16:creationId xmlns:a16="http://schemas.microsoft.com/office/drawing/2014/main" id="{E2C387F2-E4AB-4124-A4B1-DFA7AFDF7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70" name="Image 48">
                <a:extLst>
                  <a:ext uri="{FF2B5EF4-FFF2-40B4-BE49-F238E27FC236}">
                    <a16:creationId xmlns:a16="http://schemas.microsoft.com/office/drawing/2014/main" id="{6B2D3B93-C87C-46ED-AF91-6F0883C6F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78" name="Image 59">
                <a:extLst>
                  <a:ext uri="{FF2B5EF4-FFF2-40B4-BE49-F238E27FC236}">
                    <a16:creationId xmlns:a16="http://schemas.microsoft.com/office/drawing/2014/main" id="{C28F644F-AF0F-4A61-A82A-C4F536F15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9A538D28-F406-4204-A89D-54F855F21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9392" y="5950650"/>
            <a:ext cx="172705" cy="172705"/>
          </a:xfrm>
          <a:prstGeom prst="rect">
            <a:avLst/>
          </a:prstGeom>
        </p:spPr>
      </p:pic>
      <p:sp>
        <p:nvSpPr>
          <p:cNvPr id="80" name="Arrow: Right 14">
            <a:extLst>
              <a:ext uri="{FF2B5EF4-FFF2-40B4-BE49-F238E27FC236}">
                <a16:creationId xmlns:a16="http://schemas.microsoft.com/office/drawing/2014/main" id="{5857D41E-11BC-4EC9-B96C-934C030DB1A7}"/>
              </a:ext>
            </a:extLst>
          </p:cNvPr>
          <p:cNvSpPr/>
          <p:nvPr/>
        </p:nvSpPr>
        <p:spPr>
          <a:xfrm rot="5400000">
            <a:off x="2115636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E9DA50-13FA-4115-892F-E539D1FE9850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7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fr-FR" sz="2400" dirty="0">
                <a:sym typeface="Wingdings" panose="05000000000000000000" pitchFamily="2" charset="2"/>
              </a:rPr>
              <a:t>	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22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16B41-55D5-45D6-9846-604692496243}"/>
              </a:ext>
            </a:extLst>
          </p:cNvPr>
          <p:cNvSpPr/>
          <p:nvPr/>
        </p:nvSpPr>
        <p:spPr>
          <a:xfrm>
            <a:off x="3608957" y="4638944"/>
            <a:ext cx="1514696" cy="8149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14">
            <a:extLst>
              <a:ext uri="{FF2B5EF4-FFF2-40B4-BE49-F238E27FC236}">
                <a16:creationId xmlns:a16="http://schemas.microsoft.com/office/drawing/2014/main" id="{29889A94-BF2F-4A32-AF7D-62A711D83969}"/>
              </a:ext>
            </a:extLst>
          </p:cNvPr>
          <p:cNvSpPr/>
          <p:nvPr/>
        </p:nvSpPr>
        <p:spPr>
          <a:xfrm rot="5400000">
            <a:off x="4989494" y="4118829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47" name="Groupe 1">
            <a:extLst>
              <a:ext uri="{FF2B5EF4-FFF2-40B4-BE49-F238E27FC236}">
                <a16:creationId xmlns:a16="http://schemas.microsoft.com/office/drawing/2014/main" id="{B5C71111-6DCD-448C-8CF5-21D9DFFD7E2F}"/>
              </a:ext>
            </a:extLst>
          </p:cNvPr>
          <p:cNvGrpSpPr/>
          <p:nvPr/>
        </p:nvGrpSpPr>
        <p:grpSpPr>
          <a:xfrm>
            <a:off x="6491112" y="2918786"/>
            <a:ext cx="2638111" cy="1089359"/>
            <a:chOff x="4453217" y="2857655"/>
            <a:chExt cx="3038396" cy="1142689"/>
          </a:xfrm>
        </p:grpSpPr>
        <p:pic>
          <p:nvPicPr>
            <p:cNvPr id="48" name="Image 29">
              <a:extLst>
                <a:ext uri="{FF2B5EF4-FFF2-40B4-BE49-F238E27FC236}">
                  <a16:creationId xmlns:a16="http://schemas.microsoft.com/office/drawing/2014/main" id="{FFF7901A-B357-426B-9167-21D981ED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49" name="Image 4">
              <a:extLst>
                <a:ext uri="{FF2B5EF4-FFF2-40B4-BE49-F238E27FC236}">
                  <a16:creationId xmlns:a16="http://schemas.microsoft.com/office/drawing/2014/main" id="{99B37D4F-D193-4E9A-9687-F8890B1E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70" y="3219766"/>
              <a:ext cx="646699" cy="451501"/>
            </a:xfrm>
            <a:prstGeom prst="rect">
              <a:avLst/>
            </a:prstGeom>
          </p:spPr>
        </p:pic>
        <p:pic>
          <p:nvPicPr>
            <p:cNvPr id="51" name="Image 9">
              <a:extLst>
                <a:ext uri="{FF2B5EF4-FFF2-40B4-BE49-F238E27FC236}">
                  <a16:creationId xmlns:a16="http://schemas.microsoft.com/office/drawing/2014/main" id="{FE25CF85-A738-4DED-ACA4-54B076AE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grpSp>
        <p:nvGrpSpPr>
          <p:cNvPr id="53" name="Groupe 32">
            <a:extLst>
              <a:ext uri="{FF2B5EF4-FFF2-40B4-BE49-F238E27FC236}">
                <a16:creationId xmlns:a16="http://schemas.microsoft.com/office/drawing/2014/main" id="{6F8A88CF-012A-4B85-BB4A-36738F712234}"/>
              </a:ext>
            </a:extLst>
          </p:cNvPr>
          <p:cNvGrpSpPr/>
          <p:nvPr/>
        </p:nvGrpSpPr>
        <p:grpSpPr>
          <a:xfrm>
            <a:off x="3804683" y="2950276"/>
            <a:ext cx="2638111" cy="1089359"/>
            <a:chOff x="4453217" y="2857655"/>
            <a:chExt cx="3038396" cy="1142689"/>
          </a:xfrm>
        </p:grpSpPr>
        <p:pic>
          <p:nvPicPr>
            <p:cNvPr id="54" name="Image 33">
              <a:extLst>
                <a:ext uri="{FF2B5EF4-FFF2-40B4-BE49-F238E27FC236}">
                  <a16:creationId xmlns:a16="http://schemas.microsoft.com/office/drawing/2014/main" id="{DF809041-1E7F-46D5-8124-061818BF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55" name="Image 35">
              <a:extLst>
                <a:ext uri="{FF2B5EF4-FFF2-40B4-BE49-F238E27FC236}">
                  <a16:creationId xmlns:a16="http://schemas.microsoft.com/office/drawing/2014/main" id="{840ED288-6B69-4340-9C09-B147B5A7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92568" y="3219766"/>
              <a:ext cx="646698" cy="451501"/>
            </a:xfrm>
            <a:prstGeom prst="rect">
              <a:avLst/>
            </a:prstGeom>
          </p:spPr>
        </p:pic>
        <p:pic>
          <p:nvPicPr>
            <p:cNvPr id="56" name="Image 36">
              <a:extLst>
                <a:ext uri="{FF2B5EF4-FFF2-40B4-BE49-F238E27FC236}">
                  <a16:creationId xmlns:a16="http://schemas.microsoft.com/office/drawing/2014/main" id="{1CCD5AC7-F9D6-44F3-B7C4-EF318B4C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D148E408-5C1D-4B15-B457-844A2CCAD3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7556" y="3220840"/>
            <a:ext cx="159074" cy="16464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B9A3633A-9486-49DA-8585-7AC77830F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0051" y="3166074"/>
            <a:ext cx="159074" cy="164645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951903-94EB-4A38-AE0E-F88FE3BA952A}"/>
              </a:ext>
            </a:extLst>
          </p:cNvPr>
          <p:cNvGrpSpPr/>
          <p:nvPr/>
        </p:nvGrpSpPr>
        <p:grpSpPr>
          <a:xfrm>
            <a:off x="3631692" y="4489865"/>
            <a:ext cx="2757226" cy="1133289"/>
            <a:chOff x="2809438" y="4374993"/>
            <a:chExt cx="3038396" cy="111813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5957DF1-F5C8-4F8C-9992-E6E1BEEE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8A8F9C4-4F62-4FEF-B711-9BBD0A54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2060" y="4703470"/>
              <a:ext cx="627711" cy="461176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17C0FEA-B953-484D-84EE-F8E9875D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grpSp>
        <p:nvGrpSpPr>
          <p:cNvPr id="71" name="Groupe 2">
            <a:extLst>
              <a:ext uri="{FF2B5EF4-FFF2-40B4-BE49-F238E27FC236}">
                <a16:creationId xmlns:a16="http://schemas.microsoft.com/office/drawing/2014/main" id="{ADF5FCE7-C40A-45F8-81A9-3317637A7502}"/>
              </a:ext>
            </a:extLst>
          </p:cNvPr>
          <p:cNvGrpSpPr/>
          <p:nvPr/>
        </p:nvGrpSpPr>
        <p:grpSpPr>
          <a:xfrm>
            <a:off x="6412110" y="4445620"/>
            <a:ext cx="2823920" cy="1118130"/>
            <a:chOff x="6066446" y="4361490"/>
            <a:chExt cx="3038396" cy="1118130"/>
          </a:xfrm>
        </p:grpSpPr>
        <p:pic>
          <p:nvPicPr>
            <p:cNvPr id="72" name="Image 42">
              <a:extLst>
                <a:ext uri="{FF2B5EF4-FFF2-40B4-BE49-F238E27FC236}">
                  <a16:creationId xmlns:a16="http://schemas.microsoft.com/office/drawing/2014/main" id="{F1ED7E4C-9089-491E-9323-FED891F10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6446" y="4361490"/>
              <a:ext cx="3038396" cy="1118130"/>
            </a:xfrm>
            <a:prstGeom prst="rect">
              <a:avLst/>
            </a:prstGeom>
          </p:spPr>
        </p:pic>
        <p:pic>
          <p:nvPicPr>
            <p:cNvPr id="73" name="Image 52">
              <a:extLst>
                <a:ext uri="{FF2B5EF4-FFF2-40B4-BE49-F238E27FC236}">
                  <a16:creationId xmlns:a16="http://schemas.microsoft.com/office/drawing/2014/main" id="{09B22C99-05BB-4B0C-95AC-7FE02669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83517" y="4686968"/>
              <a:ext cx="646699" cy="451501"/>
            </a:xfrm>
            <a:prstGeom prst="rect">
              <a:avLst/>
            </a:prstGeom>
          </p:spPr>
        </p:pic>
        <p:pic>
          <p:nvPicPr>
            <p:cNvPr id="74" name="Image 53">
              <a:extLst>
                <a:ext uri="{FF2B5EF4-FFF2-40B4-BE49-F238E27FC236}">
                  <a16:creationId xmlns:a16="http://schemas.microsoft.com/office/drawing/2014/main" id="{C9817244-37DB-455D-9A92-FC102CDC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685949" y="4634846"/>
              <a:ext cx="600406" cy="451501"/>
            </a:xfrm>
            <a:prstGeom prst="rect">
              <a:avLst/>
            </a:prstGeom>
          </p:spPr>
        </p:pic>
        <p:pic>
          <p:nvPicPr>
            <p:cNvPr id="75" name="Image 12">
              <a:extLst>
                <a:ext uri="{FF2B5EF4-FFF2-40B4-BE49-F238E27FC236}">
                  <a16:creationId xmlns:a16="http://schemas.microsoft.com/office/drawing/2014/main" id="{43608100-91DC-4C35-B439-DA1E26522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75"/>
            <a:stretch/>
          </p:blipFill>
          <p:spPr>
            <a:xfrm>
              <a:off x="6206336" y="4836920"/>
              <a:ext cx="488340" cy="408919"/>
            </a:xfrm>
            <a:prstGeom prst="rect">
              <a:avLst/>
            </a:prstGeom>
          </p:spPr>
        </p:pic>
      </p:grp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663E2D64-5362-4A56-A2C6-E51D422EEB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2276" y="4733388"/>
            <a:ext cx="172705" cy="172705"/>
          </a:xfrm>
          <a:prstGeom prst="rect">
            <a:avLst/>
          </a:prstGeom>
        </p:spPr>
      </p:pic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907BCF9C-BEDA-434E-8172-F7C8A124E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5399" y="4685172"/>
            <a:ext cx="172705" cy="172705"/>
          </a:xfrm>
          <a:prstGeom prst="rect">
            <a:avLst/>
          </a:prstGeom>
        </p:spPr>
      </p:pic>
      <p:sp>
        <p:nvSpPr>
          <p:cNvPr id="101" name="Arrow: Right 14">
            <a:extLst>
              <a:ext uri="{FF2B5EF4-FFF2-40B4-BE49-F238E27FC236}">
                <a16:creationId xmlns:a16="http://schemas.microsoft.com/office/drawing/2014/main" id="{B2B7D3A9-FD84-4E71-B112-12FF9F8BD312}"/>
              </a:ext>
            </a:extLst>
          </p:cNvPr>
          <p:cNvSpPr/>
          <p:nvPr/>
        </p:nvSpPr>
        <p:spPr>
          <a:xfrm rot="5400000">
            <a:off x="7666647" y="4069495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50" name="Groupe 17">
            <a:extLst>
              <a:ext uri="{FF2B5EF4-FFF2-40B4-BE49-F238E27FC236}">
                <a16:creationId xmlns:a16="http://schemas.microsoft.com/office/drawing/2014/main" id="{81A9F32E-CB64-487D-B543-AE44F0CAE462}"/>
              </a:ext>
            </a:extLst>
          </p:cNvPr>
          <p:cNvGrpSpPr/>
          <p:nvPr/>
        </p:nvGrpSpPr>
        <p:grpSpPr>
          <a:xfrm>
            <a:off x="820129" y="5861736"/>
            <a:ext cx="2757226" cy="758516"/>
            <a:chOff x="1049390" y="5230683"/>
            <a:chExt cx="3017884" cy="839918"/>
          </a:xfrm>
        </p:grpSpPr>
        <p:pic>
          <p:nvPicPr>
            <p:cNvPr id="63" name="Image 14">
              <a:extLst>
                <a:ext uri="{FF2B5EF4-FFF2-40B4-BE49-F238E27FC236}">
                  <a16:creationId xmlns:a16="http://schemas.microsoft.com/office/drawing/2014/main" id="{BE7CA955-3A38-4AD8-A7AD-A241D7DB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65" name="Groupe 16">
              <a:extLst>
                <a:ext uri="{FF2B5EF4-FFF2-40B4-BE49-F238E27FC236}">
                  <a16:creationId xmlns:a16="http://schemas.microsoft.com/office/drawing/2014/main" id="{A416B985-F6A0-4172-9C69-630225B05B1F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69" name="Image 46">
                <a:extLst>
                  <a:ext uri="{FF2B5EF4-FFF2-40B4-BE49-F238E27FC236}">
                    <a16:creationId xmlns:a16="http://schemas.microsoft.com/office/drawing/2014/main" id="{E2C387F2-E4AB-4124-A4B1-DFA7AFDF7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70" name="Image 48">
                <a:extLst>
                  <a:ext uri="{FF2B5EF4-FFF2-40B4-BE49-F238E27FC236}">
                    <a16:creationId xmlns:a16="http://schemas.microsoft.com/office/drawing/2014/main" id="{6B2D3B93-C87C-46ED-AF91-6F0883C6F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78" name="Image 59">
                <a:extLst>
                  <a:ext uri="{FF2B5EF4-FFF2-40B4-BE49-F238E27FC236}">
                    <a16:creationId xmlns:a16="http://schemas.microsoft.com/office/drawing/2014/main" id="{C28F644F-AF0F-4A61-A82A-C4F536F15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9A538D28-F406-4204-A89D-54F855F211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9392" y="5950650"/>
            <a:ext cx="172705" cy="172705"/>
          </a:xfrm>
          <a:prstGeom prst="rect">
            <a:avLst/>
          </a:prstGeom>
        </p:spPr>
      </p:pic>
      <p:sp>
        <p:nvSpPr>
          <p:cNvPr id="80" name="Arrow: Right 14">
            <a:extLst>
              <a:ext uri="{FF2B5EF4-FFF2-40B4-BE49-F238E27FC236}">
                <a16:creationId xmlns:a16="http://schemas.microsoft.com/office/drawing/2014/main" id="{5857D41E-11BC-4EC9-B96C-934C030DB1A7}"/>
              </a:ext>
            </a:extLst>
          </p:cNvPr>
          <p:cNvSpPr/>
          <p:nvPr/>
        </p:nvSpPr>
        <p:spPr>
          <a:xfrm rot="5400000">
            <a:off x="2115636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81" name="Groupe 17">
            <a:extLst>
              <a:ext uri="{FF2B5EF4-FFF2-40B4-BE49-F238E27FC236}">
                <a16:creationId xmlns:a16="http://schemas.microsoft.com/office/drawing/2014/main" id="{CEB4AAC5-FD53-470E-A802-6D1ABEF72C1E}"/>
              </a:ext>
            </a:extLst>
          </p:cNvPr>
          <p:cNvGrpSpPr/>
          <p:nvPr/>
        </p:nvGrpSpPr>
        <p:grpSpPr>
          <a:xfrm>
            <a:off x="3646655" y="5861736"/>
            <a:ext cx="2757226" cy="758516"/>
            <a:chOff x="1049390" y="5230683"/>
            <a:chExt cx="3017884" cy="839918"/>
          </a:xfrm>
        </p:grpSpPr>
        <p:pic>
          <p:nvPicPr>
            <p:cNvPr id="82" name="Image 14">
              <a:extLst>
                <a:ext uri="{FF2B5EF4-FFF2-40B4-BE49-F238E27FC236}">
                  <a16:creationId xmlns:a16="http://schemas.microsoft.com/office/drawing/2014/main" id="{0187E914-B502-4035-808E-DFEBFE9B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83" name="Groupe 16">
              <a:extLst>
                <a:ext uri="{FF2B5EF4-FFF2-40B4-BE49-F238E27FC236}">
                  <a16:creationId xmlns:a16="http://schemas.microsoft.com/office/drawing/2014/main" id="{11918599-D061-47AB-8D79-67C9C9926E82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84" name="Image 46">
                <a:extLst>
                  <a:ext uri="{FF2B5EF4-FFF2-40B4-BE49-F238E27FC236}">
                    <a16:creationId xmlns:a16="http://schemas.microsoft.com/office/drawing/2014/main" id="{ECDE21BB-5EFA-458B-A90A-8A57FF672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85" name="Image 48">
                <a:extLst>
                  <a:ext uri="{FF2B5EF4-FFF2-40B4-BE49-F238E27FC236}">
                    <a16:creationId xmlns:a16="http://schemas.microsoft.com/office/drawing/2014/main" id="{D3829FB8-4F52-43AB-8A65-0754555ED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86" name="Image 59">
                <a:extLst>
                  <a:ext uri="{FF2B5EF4-FFF2-40B4-BE49-F238E27FC236}">
                    <a16:creationId xmlns:a16="http://schemas.microsoft.com/office/drawing/2014/main" id="{1B41D42E-4EAC-4BAA-B9D1-7599995D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83D13BA3-8A48-445C-979D-72600D769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5918" y="5950650"/>
            <a:ext cx="172705" cy="172705"/>
          </a:xfrm>
          <a:prstGeom prst="rect">
            <a:avLst/>
          </a:prstGeom>
        </p:spPr>
      </p:pic>
      <p:sp>
        <p:nvSpPr>
          <p:cNvPr id="88" name="Arrow: Right 14">
            <a:extLst>
              <a:ext uri="{FF2B5EF4-FFF2-40B4-BE49-F238E27FC236}">
                <a16:creationId xmlns:a16="http://schemas.microsoft.com/office/drawing/2014/main" id="{D8A3CE19-E5BF-4778-9803-A4951B7734BF}"/>
              </a:ext>
            </a:extLst>
          </p:cNvPr>
          <p:cNvSpPr/>
          <p:nvPr/>
        </p:nvSpPr>
        <p:spPr>
          <a:xfrm rot="5400000">
            <a:off x="4942162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89" name="Groupe 17">
            <a:extLst>
              <a:ext uri="{FF2B5EF4-FFF2-40B4-BE49-F238E27FC236}">
                <a16:creationId xmlns:a16="http://schemas.microsoft.com/office/drawing/2014/main" id="{DD4D227C-1197-4BFC-BD20-25E439E5CA7D}"/>
              </a:ext>
            </a:extLst>
          </p:cNvPr>
          <p:cNvGrpSpPr/>
          <p:nvPr/>
        </p:nvGrpSpPr>
        <p:grpSpPr>
          <a:xfrm>
            <a:off x="6433966" y="5893366"/>
            <a:ext cx="2757226" cy="758516"/>
            <a:chOff x="1049390" y="5230683"/>
            <a:chExt cx="3017884" cy="839918"/>
          </a:xfrm>
        </p:grpSpPr>
        <p:pic>
          <p:nvPicPr>
            <p:cNvPr id="90" name="Image 14">
              <a:extLst>
                <a:ext uri="{FF2B5EF4-FFF2-40B4-BE49-F238E27FC236}">
                  <a16:creationId xmlns:a16="http://schemas.microsoft.com/office/drawing/2014/main" id="{1299AB64-133F-4926-A0A9-99AC4453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91" name="Groupe 16">
              <a:extLst>
                <a:ext uri="{FF2B5EF4-FFF2-40B4-BE49-F238E27FC236}">
                  <a16:creationId xmlns:a16="http://schemas.microsoft.com/office/drawing/2014/main" id="{E2527ED4-A06F-48A5-9C0F-AFCBF2AF4ACE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92" name="Image 46">
                <a:extLst>
                  <a:ext uri="{FF2B5EF4-FFF2-40B4-BE49-F238E27FC236}">
                    <a16:creationId xmlns:a16="http://schemas.microsoft.com/office/drawing/2014/main" id="{F904481C-1E9C-4762-A37F-EE70D462F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93" name="Image 48">
                <a:extLst>
                  <a:ext uri="{FF2B5EF4-FFF2-40B4-BE49-F238E27FC236}">
                    <a16:creationId xmlns:a16="http://schemas.microsoft.com/office/drawing/2014/main" id="{E656EE83-893C-4A4D-952F-DE00D0CC3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94" name="Image 59">
                <a:extLst>
                  <a:ext uri="{FF2B5EF4-FFF2-40B4-BE49-F238E27FC236}">
                    <a16:creationId xmlns:a16="http://schemas.microsoft.com/office/drawing/2014/main" id="{A057AD23-0186-459E-B312-E11E76780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95" name="Picture 94" descr="A close up of a logo&#10;&#10;Description automatically generated">
            <a:extLst>
              <a:ext uri="{FF2B5EF4-FFF2-40B4-BE49-F238E27FC236}">
                <a16:creationId xmlns:a16="http://schemas.microsoft.com/office/drawing/2014/main" id="{08757950-6F27-47B9-A099-D7BB4B2C4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3229" y="5982280"/>
            <a:ext cx="172705" cy="172705"/>
          </a:xfrm>
          <a:prstGeom prst="rect">
            <a:avLst/>
          </a:prstGeom>
        </p:spPr>
      </p:pic>
      <p:sp>
        <p:nvSpPr>
          <p:cNvPr id="96" name="Arrow: Right 14">
            <a:extLst>
              <a:ext uri="{FF2B5EF4-FFF2-40B4-BE49-F238E27FC236}">
                <a16:creationId xmlns:a16="http://schemas.microsoft.com/office/drawing/2014/main" id="{FAD31C31-7B5E-44AD-AA58-601011A0D207}"/>
              </a:ext>
            </a:extLst>
          </p:cNvPr>
          <p:cNvSpPr/>
          <p:nvPr/>
        </p:nvSpPr>
        <p:spPr>
          <a:xfrm rot="5400000">
            <a:off x="7729473" y="558276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8DA9CCB-CBB7-49BE-8E12-8A899E1681AA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6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ZoneTexte 11">
            <a:extLst>
              <a:ext uri="{FF2B5EF4-FFF2-40B4-BE49-F238E27FC236}">
                <a16:creationId xmlns:a16="http://schemas.microsoft.com/office/drawing/2014/main" id="{4B4FFD7B-C2EF-418D-B229-F7F3AA86A7C3}"/>
              </a:ext>
            </a:extLst>
          </p:cNvPr>
          <p:cNvSpPr txBox="1"/>
          <p:nvPr/>
        </p:nvSpPr>
        <p:spPr>
          <a:xfrm>
            <a:off x="353273" y="1509372"/>
            <a:ext cx="843745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 </a:t>
            </a:r>
            <a:r>
              <a:rPr lang="fr-FR" sz="2400" dirty="0">
                <a:sym typeface="Wingdings" panose="05000000000000000000" pitchFamily="2" charset="2"/>
              </a:rPr>
              <a:t>3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treatments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sz="2100" b="1" dirty="0">
                <a:sym typeface="Wingdings" panose="05000000000000000000" pitchFamily="2" charset="2"/>
              </a:rPr>
              <a:t>			 Control		</a:t>
            </a:r>
            <a:r>
              <a:rPr lang="fr-FR" sz="2400" dirty="0">
                <a:sym typeface="Wingdings" panose="05000000000000000000" pitchFamily="2" charset="2"/>
              </a:rPr>
              <a:t>		     </a:t>
            </a:r>
            <a:r>
              <a:rPr lang="fr-FR" sz="2400" b="1" dirty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Acceptance</a:t>
            </a:r>
            <a:r>
              <a:rPr lang="fr-FR" sz="2400" dirty="0">
                <a:sym typeface="Wingdings" panose="05000000000000000000" pitchFamily="2" charset="2"/>
              </a:rPr>
              <a:t>		              </a:t>
            </a:r>
            <a:r>
              <a:rPr lang="fr-FR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Rejection</a:t>
            </a: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3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23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16B41-55D5-45D6-9846-604692496243}"/>
              </a:ext>
            </a:extLst>
          </p:cNvPr>
          <p:cNvSpPr/>
          <p:nvPr/>
        </p:nvSpPr>
        <p:spPr>
          <a:xfrm>
            <a:off x="3608957" y="4638944"/>
            <a:ext cx="1514696" cy="81493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14">
            <a:extLst>
              <a:ext uri="{FF2B5EF4-FFF2-40B4-BE49-F238E27FC236}">
                <a16:creationId xmlns:a16="http://schemas.microsoft.com/office/drawing/2014/main" id="{29889A94-BF2F-4A32-AF7D-62A711D83969}"/>
              </a:ext>
            </a:extLst>
          </p:cNvPr>
          <p:cNvSpPr/>
          <p:nvPr/>
        </p:nvSpPr>
        <p:spPr>
          <a:xfrm rot="5400000">
            <a:off x="4989494" y="4118829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47" name="Groupe 1">
            <a:extLst>
              <a:ext uri="{FF2B5EF4-FFF2-40B4-BE49-F238E27FC236}">
                <a16:creationId xmlns:a16="http://schemas.microsoft.com/office/drawing/2014/main" id="{B5C71111-6DCD-448C-8CF5-21D9DFFD7E2F}"/>
              </a:ext>
            </a:extLst>
          </p:cNvPr>
          <p:cNvGrpSpPr/>
          <p:nvPr/>
        </p:nvGrpSpPr>
        <p:grpSpPr>
          <a:xfrm>
            <a:off x="6491112" y="2918786"/>
            <a:ext cx="2638111" cy="1089359"/>
            <a:chOff x="4453217" y="2857655"/>
            <a:chExt cx="3038396" cy="1142689"/>
          </a:xfrm>
        </p:grpSpPr>
        <p:pic>
          <p:nvPicPr>
            <p:cNvPr id="48" name="Image 29">
              <a:extLst>
                <a:ext uri="{FF2B5EF4-FFF2-40B4-BE49-F238E27FC236}">
                  <a16:creationId xmlns:a16="http://schemas.microsoft.com/office/drawing/2014/main" id="{FFF7901A-B357-426B-9167-21D981ED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49" name="Image 4">
              <a:extLst>
                <a:ext uri="{FF2B5EF4-FFF2-40B4-BE49-F238E27FC236}">
                  <a16:creationId xmlns:a16="http://schemas.microsoft.com/office/drawing/2014/main" id="{99B37D4F-D193-4E9A-9687-F8890B1E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2570" y="3219766"/>
              <a:ext cx="646699" cy="451501"/>
            </a:xfrm>
            <a:prstGeom prst="rect">
              <a:avLst/>
            </a:prstGeom>
          </p:spPr>
        </p:pic>
        <p:pic>
          <p:nvPicPr>
            <p:cNvPr id="51" name="Image 9">
              <a:extLst>
                <a:ext uri="{FF2B5EF4-FFF2-40B4-BE49-F238E27FC236}">
                  <a16:creationId xmlns:a16="http://schemas.microsoft.com/office/drawing/2014/main" id="{FE25CF85-A738-4DED-ACA4-54B076AE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grpSp>
        <p:nvGrpSpPr>
          <p:cNvPr id="53" name="Groupe 32">
            <a:extLst>
              <a:ext uri="{FF2B5EF4-FFF2-40B4-BE49-F238E27FC236}">
                <a16:creationId xmlns:a16="http://schemas.microsoft.com/office/drawing/2014/main" id="{6F8A88CF-012A-4B85-BB4A-36738F712234}"/>
              </a:ext>
            </a:extLst>
          </p:cNvPr>
          <p:cNvGrpSpPr/>
          <p:nvPr/>
        </p:nvGrpSpPr>
        <p:grpSpPr>
          <a:xfrm>
            <a:off x="3804683" y="2950276"/>
            <a:ext cx="2638111" cy="1089359"/>
            <a:chOff x="4453217" y="2857655"/>
            <a:chExt cx="3038396" cy="1142689"/>
          </a:xfrm>
        </p:grpSpPr>
        <p:pic>
          <p:nvPicPr>
            <p:cNvPr id="54" name="Image 33">
              <a:extLst>
                <a:ext uri="{FF2B5EF4-FFF2-40B4-BE49-F238E27FC236}">
                  <a16:creationId xmlns:a16="http://schemas.microsoft.com/office/drawing/2014/main" id="{DF809041-1E7F-46D5-8124-061818BF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3217" y="2857655"/>
              <a:ext cx="3038396" cy="1142689"/>
            </a:xfrm>
            <a:prstGeom prst="rect">
              <a:avLst/>
            </a:prstGeom>
          </p:spPr>
        </p:pic>
        <p:pic>
          <p:nvPicPr>
            <p:cNvPr id="55" name="Image 35">
              <a:extLst>
                <a:ext uri="{FF2B5EF4-FFF2-40B4-BE49-F238E27FC236}">
                  <a16:creationId xmlns:a16="http://schemas.microsoft.com/office/drawing/2014/main" id="{840ED288-6B69-4340-9C09-B147B5A7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2568" y="3219766"/>
              <a:ext cx="646698" cy="451501"/>
            </a:xfrm>
            <a:prstGeom prst="rect">
              <a:avLst/>
            </a:prstGeom>
          </p:spPr>
        </p:pic>
        <p:pic>
          <p:nvPicPr>
            <p:cNvPr id="56" name="Image 36">
              <a:extLst>
                <a:ext uri="{FF2B5EF4-FFF2-40B4-BE49-F238E27FC236}">
                  <a16:creationId xmlns:a16="http://schemas.microsoft.com/office/drawing/2014/main" id="{1CCD5AC7-F9D6-44F3-B7C4-EF318B4C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885913" y="3244334"/>
              <a:ext cx="560946" cy="442314"/>
            </a:xfrm>
            <a:prstGeom prst="rect">
              <a:avLst/>
            </a:prstGeom>
          </p:spPr>
        </p:pic>
      </p:grp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D148E408-5C1D-4B15-B457-844A2CCAD3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7556" y="3220840"/>
            <a:ext cx="159074" cy="16464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B9A3633A-9486-49DA-8585-7AC77830F3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0051" y="3166074"/>
            <a:ext cx="159074" cy="164645"/>
          </a:xfrm>
          <a:prstGeom prst="rect">
            <a:avLst/>
          </a:prstGeom>
        </p:spPr>
      </p:pic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DF5C973E-2B1B-4439-8996-C23BCDD80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423" y="4737480"/>
            <a:ext cx="159074" cy="164645"/>
          </a:xfrm>
          <a:prstGeom prst="rect">
            <a:avLst/>
          </a:prstGeom>
        </p:spPr>
      </p:pic>
      <p:pic>
        <p:nvPicPr>
          <p:cNvPr id="66" name="Image 9">
            <a:extLst>
              <a:ext uri="{FF2B5EF4-FFF2-40B4-BE49-F238E27FC236}">
                <a16:creationId xmlns:a16="http://schemas.microsoft.com/office/drawing/2014/main" id="{51C6EC5C-DDE6-4D34-A888-8FCD7D96A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610140" y="4804415"/>
            <a:ext cx="442206" cy="382850"/>
          </a:xfrm>
          <a:prstGeom prst="rect">
            <a:avLst/>
          </a:prstGeom>
        </p:spPr>
      </p:pic>
      <p:grpSp>
        <p:nvGrpSpPr>
          <p:cNvPr id="59" name="Groupe 10">
            <a:extLst>
              <a:ext uri="{FF2B5EF4-FFF2-40B4-BE49-F238E27FC236}">
                <a16:creationId xmlns:a16="http://schemas.microsoft.com/office/drawing/2014/main" id="{32E4199C-7E8D-4DFF-A32D-CCE2AF8E309D}"/>
              </a:ext>
            </a:extLst>
          </p:cNvPr>
          <p:cNvGrpSpPr/>
          <p:nvPr/>
        </p:nvGrpSpPr>
        <p:grpSpPr>
          <a:xfrm>
            <a:off x="814506" y="4445620"/>
            <a:ext cx="2823920" cy="1148448"/>
            <a:chOff x="2809438" y="4374993"/>
            <a:chExt cx="3038396" cy="1118130"/>
          </a:xfrm>
        </p:grpSpPr>
        <p:pic>
          <p:nvPicPr>
            <p:cNvPr id="60" name="Image 34">
              <a:extLst>
                <a:ext uri="{FF2B5EF4-FFF2-40B4-BE49-F238E27FC236}">
                  <a16:creationId xmlns:a16="http://schemas.microsoft.com/office/drawing/2014/main" id="{980C204C-4409-4544-9305-9804C3F7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61" name="Image 8">
              <a:extLst>
                <a:ext uri="{FF2B5EF4-FFF2-40B4-BE49-F238E27FC236}">
                  <a16:creationId xmlns:a16="http://schemas.microsoft.com/office/drawing/2014/main" id="{0FC4B2FB-4985-43CD-951E-039E18BB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10006" y="4702403"/>
              <a:ext cx="627711" cy="461176"/>
            </a:xfrm>
            <a:prstGeom prst="rect">
              <a:avLst/>
            </a:prstGeom>
          </p:spPr>
        </p:pic>
        <p:pic>
          <p:nvPicPr>
            <p:cNvPr id="62" name="Image 51">
              <a:extLst>
                <a:ext uri="{FF2B5EF4-FFF2-40B4-BE49-F238E27FC236}">
                  <a16:creationId xmlns:a16="http://schemas.microsoft.com/office/drawing/2014/main" id="{8AFFEFA4-66A1-46DC-9826-9EB6571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pic>
        <p:nvPicPr>
          <p:cNvPr id="67" name="Image 9">
            <a:extLst>
              <a:ext uri="{FF2B5EF4-FFF2-40B4-BE49-F238E27FC236}">
                <a16:creationId xmlns:a16="http://schemas.microsoft.com/office/drawing/2014/main" id="{FAF08D2C-32EE-4227-92E5-033C6A7D58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2731" y="4838068"/>
            <a:ext cx="448745" cy="425915"/>
          </a:xfrm>
          <a:prstGeom prst="rect">
            <a:avLst/>
          </a:prstGeom>
        </p:spPr>
      </p:pic>
      <p:pic>
        <p:nvPicPr>
          <p:cNvPr id="68" name="Picture 67" descr="A close up of a logo&#10;&#10;Description automatically generated">
            <a:extLst>
              <a:ext uri="{FF2B5EF4-FFF2-40B4-BE49-F238E27FC236}">
                <a16:creationId xmlns:a16="http://schemas.microsoft.com/office/drawing/2014/main" id="{EC3E0AE2-90C0-422B-86B2-7458196C05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3108" y="4765069"/>
            <a:ext cx="159074" cy="16464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951903-94EB-4A38-AE0E-F88FE3BA952A}"/>
              </a:ext>
            </a:extLst>
          </p:cNvPr>
          <p:cNvGrpSpPr/>
          <p:nvPr/>
        </p:nvGrpSpPr>
        <p:grpSpPr>
          <a:xfrm>
            <a:off x="3631692" y="4489861"/>
            <a:ext cx="2757226" cy="1133288"/>
            <a:chOff x="2809438" y="4374993"/>
            <a:chExt cx="3038396" cy="111813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5957DF1-F5C8-4F8C-9992-E6E1BEEE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9438" y="4374993"/>
              <a:ext cx="3038396" cy="11181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8A8F9C4-4F62-4FEF-B711-9BBD0A54F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2060" y="4703470"/>
              <a:ext cx="627711" cy="461176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17C0FEA-B953-484D-84EE-F8E9875DB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9665" y="4704926"/>
              <a:ext cx="646699" cy="451501"/>
            </a:xfrm>
            <a:prstGeom prst="rect">
              <a:avLst/>
            </a:prstGeom>
          </p:spPr>
        </p:pic>
      </p:grpSp>
      <p:grpSp>
        <p:nvGrpSpPr>
          <p:cNvPr id="71" name="Groupe 2">
            <a:extLst>
              <a:ext uri="{FF2B5EF4-FFF2-40B4-BE49-F238E27FC236}">
                <a16:creationId xmlns:a16="http://schemas.microsoft.com/office/drawing/2014/main" id="{ADF5FCE7-C40A-45F8-81A9-3317637A7502}"/>
              </a:ext>
            </a:extLst>
          </p:cNvPr>
          <p:cNvGrpSpPr/>
          <p:nvPr/>
        </p:nvGrpSpPr>
        <p:grpSpPr>
          <a:xfrm>
            <a:off x="6412110" y="4445620"/>
            <a:ext cx="2823920" cy="1118130"/>
            <a:chOff x="6066446" y="4361490"/>
            <a:chExt cx="3038396" cy="1118130"/>
          </a:xfrm>
        </p:grpSpPr>
        <p:pic>
          <p:nvPicPr>
            <p:cNvPr id="72" name="Image 42">
              <a:extLst>
                <a:ext uri="{FF2B5EF4-FFF2-40B4-BE49-F238E27FC236}">
                  <a16:creationId xmlns:a16="http://schemas.microsoft.com/office/drawing/2014/main" id="{F1ED7E4C-9089-491E-9323-FED891F10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6446" y="4361490"/>
              <a:ext cx="3038396" cy="1118130"/>
            </a:xfrm>
            <a:prstGeom prst="rect">
              <a:avLst/>
            </a:prstGeom>
          </p:spPr>
        </p:pic>
        <p:pic>
          <p:nvPicPr>
            <p:cNvPr id="73" name="Image 52">
              <a:extLst>
                <a:ext uri="{FF2B5EF4-FFF2-40B4-BE49-F238E27FC236}">
                  <a16:creationId xmlns:a16="http://schemas.microsoft.com/office/drawing/2014/main" id="{09B22C99-05BB-4B0C-95AC-7FE02669E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3517" y="4686968"/>
              <a:ext cx="646699" cy="451501"/>
            </a:xfrm>
            <a:prstGeom prst="rect">
              <a:avLst/>
            </a:prstGeom>
          </p:spPr>
        </p:pic>
        <p:pic>
          <p:nvPicPr>
            <p:cNvPr id="74" name="Image 53">
              <a:extLst>
                <a:ext uri="{FF2B5EF4-FFF2-40B4-BE49-F238E27FC236}">
                  <a16:creationId xmlns:a16="http://schemas.microsoft.com/office/drawing/2014/main" id="{C9817244-37DB-455D-9A92-FC102CDCF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85949" y="4634846"/>
              <a:ext cx="600406" cy="451501"/>
            </a:xfrm>
            <a:prstGeom prst="rect">
              <a:avLst/>
            </a:prstGeom>
          </p:spPr>
        </p:pic>
        <p:pic>
          <p:nvPicPr>
            <p:cNvPr id="75" name="Image 12">
              <a:extLst>
                <a:ext uri="{FF2B5EF4-FFF2-40B4-BE49-F238E27FC236}">
                  <a16:creationId xmlns:a16="http://schemas.microsoft.com/office/drawing/2014/main" id="{43608100-91DC-4C35-B439-DA1E26522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75"/>
            <a:stretch/>
          </p:blipFill>
          <p:spPr>
            <a:xfrm>
              <a:off x="6206336" y="4836920"/>
              <a:ext cx="488340" cy="408919"/>
            </a:xfrm>
            <a:prstGeom prst="rect">
              <a:avLst/>
            </a:prstGeom>
          </p:spPr>
        </p:pic>
      </p:grp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663E2D64-5362-4A56-A2C6-E51D422EE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2276" y="4733388"/>
            <a:ext cx="172705" cy="172705"/>
          </a:xfrm>
          <a:prstGeom prst="rect">
            <a:avLst/>
          </a:prstGeom>
        </p:spPr>
      </p:pic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907BCF9C-BEDA-434E-8172-F7C8A124E1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5399" y="4685172"/>
            <a:ext cx="172705" cy="172705"/>
          </a:xfrm>
          <a:prstGeom prst="rect">
            <a:avLst/>
          </a:prstGeom>
        </p:spPr>
      </p:pic>
      <p:grpSp>
        <p:nvGrpSpPr>
          <p:cNvPr id="78" name="Groupe 17">
            <a:extLst>
              <a:ext uri="{FF2B5EF4-FFF2-40B4-BE49-F238E27FC236}">
                <a16:creationId xmlns:a16="http://schemas.microsoft.com/office/drawing/2014/main" id="{D77F5C12-2E7F-49EA-B13C-685544464F3B}"/>
              </a:ext>
            </a:extLst>
          </p:cNvPr>
          <p:cNvGrpSpPr/>
          <p:nvPr/>
        </p:nvGrpSpPr>
        <p:grpSpPr>
          <a:xfrm>
            <a:off x="820129" y="5861736"/>
            <a:ext cx="2757226" cy="758516"/>
            <a:chOff x="1049390" y="5230683"/>
            <a:chExt cx="3017884" cy="839918"/>
          </a:xfrm>
        </p:grpSpPr>
        <p:pic>
          <p:nvPicPr>
            <p:cNvPr id="79" name="Image 14">
              <a:extLst>
                <a:ext uri="{FF2B5EF4-FFF2-40B4-BE49-F238E27FC236}">
                  <a16:creationId xmlns:a16="http://schemas.microsoft.com/office/drawing/2014/main" id="{0085D603-A5B7-4EAB-8279-7581E6FB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80" name="Groupe 16">
              <a:extLst>
                <a:ext uri="{FF2B5EF4-FFF2-40B4-BE49-F238E27FC236}">
                  <a16:creationId xmlns:a16="http://schemas.microsoft.com/office/drawing/2014/main" id="{2BFCA4FA-ED51-400A-8553-75B65568EC2B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81" name="Image 46">
                <a:extLst>
                  <a:ext uri="{FF2B5EF4-FFF2-40B4-BE49-F238E27FC236}">
                    <a16:creationId xmlns:a16="http://schemas.microsoft.com/office/drawing/2014/main" id="{01CF14C3-BA8A-4241-BDEB-AB7844412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82" name="Image 48">
                <a:extLst>
                  <a:ext uri="{FF2B5EF4-FFF2-40B4-BE49-F238E27FC236}">
                    <a16:creationId xmlns:a16="http://schemas.microsoft.com/office/drawing/2014/main" id="{0BA9078C-DFBE-4844-A9C1-CBDCE80DE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83" name="Image 59">
                <a:extLst>
                  <a:ext uri="{FF2B5EF4-FFF2-40B4-BE49-F238E27FC236}">
                    <a16:creationId xmlns:a16="http://schemas.microsoft.com/office/drawing/2014/main" id="{E9E5F09C-5AB6-4C8D-81EC-D631AA6A18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58E9D8D0-E42D-4596-9F76-6AEFEBCB2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9392" y="5950650"/>
            <a:ext cx="172705" cy="172705"/>
          </a:xfrm>
          <a:prstGeom prst="rect">
            <a:avLst/>
          </a:prstGeom>
        </p:spPr>
      </p:pic>
      <p:grpSp>
        <p:nvGrpSpPr>
          <p:cNvPr id="85" name="Groupe 17">
            <a:extLst>
              <a:ext uri="{FF2B5EF4-FFF2-40B4-BE49-F238E27FC236}">
                <a16:creationId xmlns:a16="http://schemas.microsoft.com/office/drawing/2014/main" id="{B43F6659-BF8D-4AF3-94D6-03C113C1A4CB}"/>
              </a:ext>
            </a:extLst>
          </p:cNvPr>
          <p:cNvGrpSpPr/>
          <p:nvPr/>
        </p:nvGrpSpPr>
        <p:grpSpPr>
          <a:xfrm>
            <a:off x="3641936" y="5858659"/>
            <a:ext cx="2757226" cy="758516"/>
            <a:chOff x="871258" y="5233755"/>
            <a:chExt cx="3017884" cy="839918"/>
          </a:xfrm>
        </p:grpSpPr>
        <p:pic>
          <p:nvPicPr>
            <p:cNvPr id="86" name="Image 14">
              <a:extLst>
                <a:ext uri="{FF2B5EF4-FFF2-40B4-BE49-F238E27FC236}">
                  <a16:creationId xmlns:a16="http://schemas.microsoft.com/office/drawing/2014/main" id="{2CBA74EF-4E6B-45A0-A9C3-997705DE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1258" y="5233755"/>
              <a:ext cx="3017884" cy="839918"/>
            </a:xfrm>
            <a:prstGeom prst="rect">
              <a:avLst/>
            </a:prstGeom>
          </p:spPr>
        </p:pic>
        <p:grpSp>
          <p:nvGrpSpPr>
            <p:cNvPr id="87" name="Groupe 16">
              <a:extLst>
                <a:ext uri="{FF2B5EF4-FFF2-40B4-BE49-F238E27FC236}">
                  <a16:creationId xmlns:a16="http://schemas.microsoft.com/office/drawing/2014/main" id="{BD4EBB9C-3E18-45FF-949D-D53A184CF2CF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88" name="Image 46">
                <a:extLst>
                  <a:ext uri="{FF2B5EF4-FFF2-40B4-BE49-F238E27FC236}">
                    <a16:creationId xmlns:a16="http://schemas.microsoft.com/office/drawing/2014/main" id="{ABC537E9-0185-446F-BDE5-F88ECB35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89" name="Image 48">
                <a:extLst>
                  <a:ext uri="{FF2B5EF4-FFF2-40B4-BE49-F238E27FC236}">
                    <a16:creationId xmlns:a16="http://schemas.microsoft.com/office/drawing/2014/main" id="{24A333E7-3331-4E07-BBE9-8F38DAE68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90" name="Image 59">
                <a:extLst>
                  <a:ext uri="{FF2B5EF4-FFF2-40B4-BE49-F238E27FC236}">
                    <a16:creationId xmlns:a16="http://schemas.microsoft.com/office/drawing/2014/main" id="{C04438C8-51EF-4A1D-BEB9-80D59C3499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grpSp>
        <p:nvGrpSpPr>
          <p:cNvPr id="91" name="Groupe 17">
            <a:extLst>
              <a:ext uri="{FF2B5EF4-FFF2-40B4-BE49-F238E27FC236}">
                <a16:creationId xmlns:a16="http://schemas.microsoft.com/office/drawing/2014/main" id="{3F4E75BB-1C11-4CD8-B765-CD6EBF4C9BED}"/>
              </a:ext>
            </a:extLst>
          </p:cNvPr>
          <p:cNvGrpSpPr/>
          <p:nvPr/>
        </p:nvGrpSpPr>
        <p:grpSpPr>
          <a:xfrm>
            <a:off x="6413181" y="5889228"/>
            <a:ext cx="2757226" cy="758516"/>
            <a:chOff x="1049390" y="5230683"/>
            <a:chExt cx="3017884" cy="839918"/>
          </a:xfrm>
        </p:grpSpPr>
        <p:pic>
          <p:nvPicPr>
            <p:cNvPr id="92" name="Image 14">
              <a:extLst>
                <a:ext uri="{FF2B5EF4-FFF2-40B4-BE49-F238E27FC236}">
                  <a16:creationId xmlns:a16="http://schemas.microsoft.com/office/drawing/2014/main" id="{46782BC0-A2F5-4941-B03E-B7DF97ED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9390" y="5230683"/>
              <a:ext cx="3017884" cy="839918"/>
            </a:xfrm>
            <a:prstGeom prst="rect">
              <a:avLst/>
            </a:prstGeom>
          </p:spPr>
        </p:pic>
        <p:grpSp>
          <p:nvGrpSpPr>
            <p:cNvPr id="93" name="Groupe 16">
              <a:extLst>
                <a:ext uri="{FF2B5EF4-FFF2-40B4-BE49-F238E27FC236}">
                  <a16:creationId xmlns:a16="http://schemas.microsoft.com/office/drawing/2014/main" id="{0877CD8D-30E2-44C5-8505-451863B5538D}"/>
                </a:ext>
              </a:extLst>
            </p:cNvPr>
            <p:cNvGrpSpPr/>
            <p:nvPr/>
          </p:nvGrpSpPr>
          <p:grpSpPr>
            <a:xfrm>
              <a:off x="1441074" y="5347500"/>
              <a:ext cx="2221512" cy="613378"/>
              <a:chOff x="1441074" y="5347500"/>
              <a:chExt cx="2221512" cy="613378"/>
            </a:xfrm>
          </p:grpSpPr>
          <p:pic>
            <p:nvPicPr>
              <p:cNvPr id="94" name="Image 46">
                <a:extLst>
                  <a:ext uri="{FF2B5EF4-FFF2-40B4-BE49-F238E27FC236}">
                    <a16:creationId xmlns:a16="http://schemas.microsoft.com/office/drawing/2014/main" id="{750DC483-1282-4951-9041-3564D7A69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5887" y="5418414"/>
                <a:ext cx="646699" cy="451501"/>
              </a:xfrm>
              <a:prstGeom prst="rect">
                <a:avLst/>
              </a:prstGeom>
            </p:spPr>
          </p:pic>
          <p:pic>
            <p:nvPicPr>
              <p:cNvPr id="95" name="Image 48">
                <a:extLst>
                  <a:ext uri="{FF2B5EF4-FFF2-40B4-BE49-F238E27FC236}">
                    <a16:creationId xmlns:a16="http://schemas.microsoft.com/office/drawing/2014/main" id="{3D89BE56-F90A-45FA-AFD3-47645B130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1986992" y="5551959"/>
                <a:ext cx="518594" cy="408919"/>
              </a:xfrm>
              <a:prstGeom prst="rect">
                <a:avLst/>
              </a:prstGeom>
            </p:spPr>
          </p:pic>
          <p:pic>
            <p:nvPicPr>
              <p:cNvPr id="96" name="Image 59">
                <a:extLst>
                  <a:ext uri="{FF2B5EF4-FFF2-40B4-BE49-F238E27FC236}">
                    <a16:creationId xmlns:a16="http://schemas.microsoft.com/office/drawing/2014/main" id="{093666EF-2786-4680-8234-BA8BD5FBAA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5075"/>
              <a:stretch/>
            </p:blipFill>
            <p:spPr>
              <a:xfrm>
                <a:off x="1441074" y="5347500"/>
                <a:ext cx="488340" cy="408919"/>
              </a:xfrm>
              <a:prstGeom prst="rect">
                <a:avLst/>
              </a:prstGeom>
            </p:spPr>
          </p:pic>
        </p:grpSp>
      </p:grpSp>
      <p:pic>
        <p:nvPicPr>
          <p:cNvPr id="97" name="Picture 96" descr="A close up of a logo&#10;&#10;Description automatically generated">
            <a:extLst>
              <a:ext uri="{FF2B5EF4-FFF2-40B4-BE49-F238E27FC236}">
                <a16:creationId xmlns:a16="http://schemas.microsoft.com/office/drawing/2014/main" id="{77ECA4C8-DDB5-41F1-A334-4E7CB108A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1981" y="5928407"/>
            <a:ext cx="172705" cy="172705"/>
          </a:xfrm>
          <a:prstGeom prst="rect">
            <a:avLst/>
          </a:prstGeom>
        </p:spPr>
      </p:pic>
      <p:pic>
        <p:nvPicPr>
          <p:cNvPr id="98" name="Picture 97" descr="A close up of a logo&#10;&#10;Description automatically generated">
            <a:extLst>
              <a:ext uri="{FF2B5EF4-FFF2-40B4-BE49-F238E27FC236}">
                <a16:creationId xmlns:a16="http://schemas.microsoft.com/office/drawing/2014/main" id="{6A267ED3-FBC5-4C0D-8A3E-95747DB1AF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75398" y="5978307"/>
            <a:ext cx="172705" cy="172705"/>
          </a:xfrm>
          <a:prstGeom prst="rect">
            <a:avLst/>
          </a:prstGeom>
        </p:spPr>
      </p:pic>
      <p:sp>
        <p:nvSpPr>
          <p:cNvPr id="100" name="Arrow: Right 14">
            <a:extLst>
              <a:ext uri="{FF2B5EF4-FFF2-40B4-BE49-F238E27FC236}">
                <a16:creationId xmlns:a16="http://schemas.microsoft.com/office/drawing/2014/main" id="{1AA42E19-CCA7-44A3-8E2D-EDAE47DF9C6D}"/>
              </a:ext>
            </a:extLst>
          </p:cNvPr>
          <p:cNvSpPr/>
          <p:nvPr/>
        </p:nvSpPr>
        <p:spPr>
          <a:xfrm rot="5400000">
            <a:off x="7709110" y="411236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01" name="Arrow: Right 14">
            <a:extLst>
              <a:ext uri="{FF2B5EF4-FFF2-40B4-BE49-F238E27FC236}">
                <a16:creationId xmlns:a16="http://schemas.microsoft.com/office/drawing/2014/main" id="{1AE3AF7E-ACC6-4FAB-8F23-0C7009A424AC}"/>
              </a:ext>
            </a:extLst>
          </p:cNvPr>
          <p:cNvSpPr/>
          <p:nvPr/>
        </p:nvSpPr>
        <p:spPr>
          <a:xfrm rot="5400000">
            <a:off x="7666647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2" name="Arrow: Right 14">
            <a:extLst>
              <a:ext uri="{FF2B5EF4-FFF2-40B4-BE49-F238E27FC236}">
                <a16:creationId xmlns:a16="http://schemas.microsoft.com/office/drawing/2014/main" id="{CF58C406-9546-4407-BFFB-B4DB64FEE732}"/>
              </a:ext>
            </a:extLst>
          </p:cNvPr>
          <p:cNvSpPr/>
          <p:nvPr/>
        </p:nvSpPr>
        <p:spPr>
          <a:xfrm rot="5400000">
            <a:off x="4842728" y="5578570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3" name="Arrow: Right 14">
            <a:extLst>
              <a:ext uri="{FF2B5EF4-FFF2-40B4-BE49-F238E27FC236}">
                <a16:creationId xmlns:a16="http://schemas.microsoft.com/office/drawing/2014/main" id="{341B18C0-68BD-4EFE-9602-1890FFD88287}"/>
              </a:ext>
            </a:extLst>
          </p:cNvPr>
          <p:cNvSpPr/>
          <p:nvPr/>
        </p:nvSpPr>
        <p:spPr>
          <a:xfrm rot="5400000">
            <a:off x="2115636" y="5551137"/>
            <a:ext cx="287040" cy="262756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72C594-1EDA-40B5-A2D4-0498368D931A}"/>
              </a:ext>
            </a:extLst>
          </p:cNvPr>
          <p:cNvSpPr txBox="1"/>
          <p:nvPr/>
        </p:nvSpPr>
        <p:spPr>
          <a:xfrm>
            <a:off x="46569" y="3123314"/>
            <a:ext cx="7485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1st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2</a:t>
            </a:r>
            <a:r>
              <a:rPr lang="fr-FR" baseline="30000" dirty="0"/>
              <a:t>nd</a:t>
            </a:r>
            <a:r>
              <a:rPr lang="fr-FR" dirty="0"/>
              <a:t> </a:t>
            </a:r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Test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9FEE3D1-9CC2-4551-868A-ADBC3AEE70DD}"/>
              </a:ext>
            </a:extLst>
          </p:cNvPr>
          <p:cNvSpPr/>
          <p:nvPr/>
        </p:nvSpPr>
        <p:spPr>
          <a:xfrm>
            <a:off x="8783" y="2357488"/>
            <a:ext cx="9221253" cy="3388370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Rectangle : coins arrondis 38">
            <a:extLst>
              <a:ext uri="{FF2B5EF4-FFF2-40B4-BE49-F238E27FC236}">
                <a16:creationId xmlns:a16="http://schemas.microsoft.com/office/drawing/2014/main" id="{9CD1DA68-F8C2-49AA-93E6-E6BFF7F68F26}"/>
              </a:ext>
            </a:extLst>
          </p:cNvPr>
          <p:cNvSpPr/>
          <p:nvPr/>
        </p:nvSpPr>
        <p:spPr>
          <a:xfrm>
            <a:off x="6418408" y="4036544"/>
            <a:ext cx="2706687" cy="83890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Mate-copying score</a:t>
            </a:r>
          </a:p>
        </p:txBody>
      </p:sp>
      <p:sp>
        <p:nvSpPr>
          <p:cNvPr id="106" name="Arrow: Up 105">
            <a:extLst>
              <a:ext uri="{FF2B5EF4-FFF2-40B4-BE49-F238E27FC236}">
                <a16:creationId xmlns:a16="http://schemas.microsoft.com/office/drawing/2014/main" id="{2900BBE0-3B5D-41C1-836E-055ADABEFA9E}"/>
              </a:ext>
            </a:extLst>
          </p:cNvPr>
          <p:cNvSpPr/>
          <p:nvPr/>
        </p:nvSpPr>
        <p:spPr>
          <a:xfrm>
            <a:off x="7446655" y="4952011"/>
            <a:ext cx="768615" cy="838902"/>
          </a:xfrm>
          <a:prstGeom prst="up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ectangle : coins arrondis 38">
            <a:extLst>
              <a:ext uri="{FF2B5EF4-FFF2-40B4-BE49-F238E27FC236}">
                <a16:creationId xmlns:a16="http://schemas.microsoft.com/office/drawing/2014/main" id="{6CF46B6A-D4A8-4831-B637-9287DFD0F852}"/>
              </a:ext>
            </a:extLst>
          </p:cNvPr>
          <p:cNvSpPr/>
          <p:nvPr/>
        </p:nvSpPr>
        <p:spPr>
          <a:xfrm>
            <a:off x="3558369" y="4067191"/>
            <a:ext cx="2706687" cy="83890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Mate-copying score</a:t>
            </a:r>
          </a:p>
        </p:txBody>
      </p:sp>
      <p:sp>
        <p:nvSpPr>
          <p:cNvPr id="109" name="Arrow: Up 108">
            <a:extLst>
              <a:ext uri="{FF2B5EF4-FFF2-40B4-BE49-F238E27FC236}">
                <a16:creationId xmlns:a16="http://schemas.microsoft.com/office/drawing/2014/main" id="{B2C72103-55A5-437A-9106-FC0E8E04D428}"/>
              </a:ext>
            </a:extLst>
          </p:cNvPr>
          <p:cNvSpPr/>
          <p:nvPr/>
        </p:nvSpPr>
        <p:spPr>
          <a:xfrm>
            <a:off x="4586616" y="4982658"/>
            <a:ext cx="768615" cy="838902"/>
          </a:xfrm>
          <a:prstGeom prst="up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0" name="Rectangle : coins arrondis 38">
            <a:extLst>
              <a:ext uri="{FF2B5EF4-FFF2-40B4-BE49-F238E27FC236}">
                <a16:creationId xmlns:a16="http://schemas.microsoft.com/office/drawing/2014/main" id="{CEE537E7-921B-43EA-A443-D1CA4BDE9EB2}"/>
              </a:ext>
            </a:extLst>
          </p:cNvPr>
          <p:cNvSpPr/>
          <p:nvPr/>
        </p:nvSpPr>
        <p:spPr>
          <a:xfrm>
            <a:off x="684930" y="4075414"/>
            <a:ext cx="2706687" cy="83890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Mate-copying score</a:t>
            </a:r>
          </a:p>
        </p:txBody>
      </p:sp>
      <p:sp>
        <p:nvSpPr>
          <p:cNvPr id="111" name="Arrow: Up 110">
            <a:extLst>
              <a:ext uri="{FF2B5EF4-FFF2-40B4-BE49-F238E27FC236}">
                <a16:creationId xmlns:a16="http://schemas.microsoft.com/office/drawing/2014/main" id="{81BD7D0F-2E7F-4704-8A3D-459E9EF91182}"/>
              </a:ext>
            </a:extLst>
          </p:cNvPr>
          <p:cNvSpPr/>
          <p:nvPr/>
        </p:nvSpPr>
        <p:spPr>
          <a:xfrm>
            <a:off x="1713177" y="4990881"/>
            <a:ext cx="768615" cy="838902"/>
          </a:xfrm>
          <a:prstGeom prst="up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2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24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8ACA0FD-E58B-411B-9748-2AB1B424AC7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68DE8442-65C6-434A-BC7D-2B55353F17E7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60276C-CC3E-4E8A-BB2A-0126F6908DF6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95A77E5-DE51-4F7E-9577-26900CDB9D9C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46" name="Flèche : angle droit à deux pointes 45">
              <a:extLst>
                <a:ext uri="{FF2B5EF4-FFF2-40B4-BE49-F238E27FC236}">
                  <a16:creationId xmlns:a16="http://schemas.microsoft.com/office/drawing/2014/main" id="{112C7E81-9296-4703-AF8B-137CA870A7A8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A3352C-8E37-425D-B39F-062EB7AF6810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027348-E4CD-4AD6-83F6-B9EA2D840323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2050AFB-FDCC-4AA9-88E8-B53B4260BFAE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C511E4-7BCA-4069-96A9-6343F24B8E96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67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25</a:t>
              </a:fld>
              <a:endParaRPr lang="fr-FR" sz="2400"/>
            </a:p>
          </p:txBody>
        </p:sp>
      </p:grpSp>
      <p:sp>
        <p:nvSpPr>
          <p:cNvPr id="40" name="Flèche : angle droit à deux pointes 39">
            <a:extLst>
              <a:ext uri="{FF2B5EF4-FFF2-40B4-BE49-F238E27FC236}">
                <a16:creationId xmlns:a16="http://schemas.microsoft.com/office/drawing/2014/main" id="{ECEB8577-1FA3-4E1F-9AF3-ABDBD3CB71F4}"/>
              </a:ext>
            </a:extLst>
          </p:cNvPr>
          <p:cNvSpPr/>
          <p:nvPr/>
        </p:nvSpPr>
        <p:spPr>
          <a:xfrm rot="5400000">
            <a:off x="238358" y="2575633"/>
            <a:ext cx="1320969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95D9105-B859-43D4-82A8-7E023D3F736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92C5703-2336-401A-8907-0410F5A4CB66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5FB2-C6A0-446B-A8E8-789CE4E06CDD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35F452-32BC-4A36-AA4A-1EBDE657F5F4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3" name="Flèche : angle droit à deux pointes 2">
              <a:extLst>
                <a:ext uri="{FF2B5EF4-FFF2-40B4-BE49-F238E27FC236}">
                  <a16:creationId xmlns:a16="http://schemas.microsoft.com/office/drawing/2014/main" id="{75508F71-2310-4A86-99F1-4A16A5043312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AB4284-0DEC-4736-8A48-F8BFE8AA6E23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3282A-72D6-4F78-B090-6B63CC9D9CA2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F4268F-CB5F-4015-B72A-F23E29E6A5A1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1B279-9A97-4773-AC2F-808584A1CEA0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000D-728D-4B1E-9674-0CC2752824E7}"/>
              </a:ext>
            </a:extLst>
          </p:cNvPr>
          <p:cNvSpPr/>
          <p:nvPr/>
        </p:nvSpPr>
        <p:spPr>
          <a:xfrm>
            <a:off x="1430466" y="3239368"/>
            <a:ext cx="6514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Mate copying index </a:t>
            </a:r>
            <a:r>
              <a:rPr lang="en-US" sz="2100" dirty="0"/>
              <a:t>= </a:t>
            </a:r>
            <a:r>
              <a:rPr lang="en-GB" sz="2100" dirty="0"/>
              <a:t>Mean of </a:t>
            </a:r>
            <a:r>
              <a:rPr lang="en-GB" sz="2100" dirty="0" err="1"/>
              <a:t>mcs</a:t>
            </a:r>
            <a:r>
              <a:rPr lang="en-GB" sz="2100" dirty="0"/>
              <a:t> per treatment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5E7E87-CBCD-42D3-A1A8-14D8A205DED3}"/>
              </a:ext>
            </a:extLst>
          </p:cNvPr>
          <p:cNvSpPr/>
          <p:nvPr/>
        </p:nvSpPr>
        <p:spPr>
          <a:xfrm>
            <a:off x="2298371" y="355339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(mci)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14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26</a:t>
              </a:fld>
              <a:endParaRPr lang="fr-FR" sz="2400"/>
            </a:p>
          </p:txBody>
        </p:sp>
      </p:grpSp>
      <p:sp>
        <p:nvSpPr>
          <p:cNvPr id="40" name="Flèche : angle droit à deux pointes 39">
            <a:extLst>
              <a:ext uri="{FF2B5EF4-FFF2-40B4-BE49-F238E27FC236}">
                <a16:creationId xmlns:a16="http://schemas.microsoft.com/office/drawing/2014/main" id="{ECEB8577-1FA3-4E1F-9AF3-ABDBD3CB71F4}"/>
              </a:ext>
            </a:extLst>
          </p:cNvPr>
          <p:cNvSpPr/>
          <p:nvPr/>
        </p:nvSpPr>
        <p:spPr>
          <a:xfrm rot="5400000">
            <a:off x="238358" y="2575633"/>
            <a:ext cx="1320969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95D9105-B859-43D4-82A8-7E023D3F736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92C5703-2336-401A-8907-0410F5A4CB66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5FB2-C6A0-446B-A8E8-789CE4E06CDD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35F452-32BC-4A36-AA4A-1EBDE657F5F4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3" name="Flèche : angle droit à deux pointes 2">
              <a:extLst>
                <a:ext uri="{FF2B5EF4-FFF2-40B4-BE49-F238E27FC236}">
                  <a16:creationId xmlns:a16="http://schemas.microsoft.com/office/drawing/2014/main" id="{75508F71-2310-4A86-99F1-4A16A5043312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AB4284-0DEC-4736-8A48-F8BFE8AA6E23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3282A-72D6-4F78-B090-6B63CC9D9CA2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F4268F-CB5F-4015-B72A-F23E29E6A5A1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1B279-9A97-4773-AC2F-808584A1CEA0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000D-728D-4B1E-9674-0CC2752824E7}"/>
              </a:ext>
            </a:extLst>
          </p:cNvPr>
          <p:cNvSpPr/>
          <p:nvPr/>
        </p:nvSpPr>
        <p:spPr>
          <a:xfrm>
            <a:off x="1430466" y="3239368"/>
            <a:ext cx="6514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Mate copying index </a:t>
            </a:r>
            <a:r>
              <a:rPr lang="en-US" sz="2100" dirty="0"/>
              <a:t>= </a:t>
            </a:r>
            <a:r>
              <a:rPr lang="en-GB" sz="2100" dirty="0"/>
              <a:t>Mean of </a:t>
            </a:r>
            <a:r>
              <a:rPr lang="en-GB" sz="2100" dirty="0" err="1"/>
              <a:t>mcs</a:t>
            </a:r>
            <a:r>
              <a:rPr lang="en-GB" sz="2100" dirty="0"/>
              <a:t> per treatment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8AE35-1487-493B-8169-667AAF9C0A80}"/>
              </a:ext>
            </a:extLst>
          </p:cNvPr>
          <p:cNvSpPr/>
          <p:nvPr/>
        </p:nvSpPr>
        <p:spPr>
          <a:xfrm>
            <a:off x="555734" y="4019398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1. Binomial test:</a:t>
            </a:r>
            <a:r>
              <a:rPr lang="en-US" sz="2100" dirty="0"/>
              <a:t> </a:t>
            </a:r>
            <a:r>
              <a:rPr lang="en-GB" sz="2100" dirty="0"/>
              <a:t>Test difference from random choice for each treatment</a:t>
            </a:r>
          </a:p>
          <a:p>
            <a:endParaRPr lang="en-GB" sz="2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EF4ED9-5CF3-46EF-AB5C-CB7E5EF759EF}"/>
              </a:ext>
            </a:extLst>
          </p:cNvPr>
          <p:cNvSpPr/>
          <p:nvPr/>
        </p:nvSpPr>
        <p:spPr>
          <a:xfrm>
            <a:off x="2298371" y="355339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(mci)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C3A280D-D635-447D-A2CE-0CF09716B712}"/>
              </a:ext>
            </a:extLst>
          </p:cNvPr>
          <p:cNvSpPr/>
          <p:nvPr/>
        </p:nvSpPr>
        <p:spPr>
          <a:xfrm>
            <a:off x="1779280" y="3654866"/>
            <a:ext cx="162731" cy="364532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27</a:t>
              </a:fld>
              <a:endParaRPr lang="fr-FR" sz="2400"/>
            </a:p>
          </p:txBody>
        </p:sp>
      </p:grpSp>
      <p:sp>
        <p:nvSpPr>
          <p:cNvPr id="40" name="Flèche : angle droit à deux pointes 39">
            <a:extLst>
              <a:ext uri="{FF2B5EF4-FFF2-40B4-BE49-F238E27FC236}">
                <a16:creationId xmlns:a16="http://schemas.microsoft.com/office/drawing/2014/main" id="{ECEB8577-1FA3-4E1F-9AF3-ABDBD3CB71F4}"/>
              </a:ext>
            </a:extLst>
          </p:cNvPr>
          <p:cNvSpPr/>
          <p:nvPr/>
        </p:nvSpPr>
        <p:spPr>
          <a:xfrm rot="5400000">
            <a:off x="238358" y="2575633"/>
            <a:ext cx="1320969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95D9105-B859-43D4-82A8-7E023D3F736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92C5703-2336-401A-8907-0410F5A4CB66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5FB2-C6A0-446B-A8E8-789CE4E06CDD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35F452-32BC-4A36-AA4A-1EBDE657F5F4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3" name="Flèche : angle droit à deux pointes 2">
              <a:extLst>
                <a:ext uri="{FF2B5EF4-FFF2-40B4-BE49-F238E27FC236}">
                  <a16:creationId xmlns:a16="http://schemas.microsoft.com/office/drawing/2014/main" id="{75508F71-2310-4A86-99F1-4A16A5043312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AB4284-0DEC-4736-8A48-F8BFE8AA6E23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5">
                      <a:lumMod val="75000"/>
                    </a:schemeClr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3282A-72D6-4F78-B090-6B63CC9D9CA2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F4268F-CB5F-4015-B72A-F23E29E6A5A1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1B279-9A97-4773-AC2F-808584A1CEA0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000D-728D-4B1E-9674-0CC2752824E7}"/>
              </a:ext>
            </a:extLst>
          </p:cNvPr>
          <p:cNvSpPr/>
          <p:nvPr/>
        </p:nvSpPr>
        <p:spPr>
          <a:xfrm>
            <a:off x="1430466" y="3239368"/>
            <a:ext cx="6514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Mate copying index </a:t>
            </a:r>
            <a:r>
              <a:rPr lang="en-US" sz="2100" dirty="0"/>
              <a:t>= </a:t>
            </a:r>
            <a:r>
              <a:rPr lang="en-GB" sz="2100" dirty="0"/>
              <a:t>Mean of </a:t>
            </a:r>
            <a:r>
              <a:rPr lang="en-GB" sz="2100" dirty="0" err="1"/>
              <a:t>mcs</a:t>
            </a:r>
            <a:r>
              <a:rPr lang="en-GB" sz="2100" dirty="0"/>
              <a:t> per treatment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8AE35-1487-493B-8169-667AAF9C0A80}"/>
              </a:ext>
            </a:extLst>
          </p:cNvPr>
          <p:cNvSpPr/>
          <p:nvPr/>
        </p:nvSpPr>
        <p:spPr>
          <a:xfrm>
            <a:off x="555734" y="4019398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1. Binomial test:</a:t>
            </a:r>
            <a:r>
              <a:rPr lang="en-US" sz="2100" dirty="0"/>
              <a:t> </a:t>
            </a:r>
            <a:r>
              <a:rPr lang="en-GB" sz="2100" dirty="0"/>
              <a:t>Test difference from random choice for each treatment</a:t>
            </a:r>
          </a:p>
          <a:p>
            <a:endParaRPr lang="en-GB" sz="2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7F2F6-A184-4E02-981A-76E4A6AC24FC}"/>
              </a:ext>
            </a:extLst>
          </p:cNvPr>
          <p:cNvSpPr/>
          <p:nvPr/>
        </p:nvSpPr>
        <p:spPr>
          <a:xfrm>
            <a:off x="589300" y="4649685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2. GLMM :</a:t>
            </a:r>
            <a:r>
              <a:rPr lang="en-US" sz="2100" dirty="0"/>
              <a:t> </a:t>
            </a:r>
            <a:r>
              <a:rPr lang="en-GB" sz="2100" dirty="0"/>
              <a:t>Test effect of variables on mate copying score</a:t>
            </a:r>
          </a:p>
          <a:p>
            <a:endParaRPr lang="en-GB" sz="2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C94CF6-2270-4B72-9875-897BB7816954}"/>
              </a:ext>
            </a:extLst>
          </p:cNvPr>
          <p:cNvSpPr/>
          <p:nvPr/>
        </p:nvSpPr>
        <p:spPr>
          <a:xfrm>
            <a:off x="1093659" y="5593437"/>
            <a:ext cx="1574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Mate copying score </a:t>
            </a:r>
            <a:endParaRPr lang="en-GB" dirty="0"/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DE7216EA-4C35-413D-8C60-817F002A73A8}"/>
              </a:ext>
            </a:extLst>
          </p:cNvPr>
          <p:cNvSpPr txBox="1"/>
          <p:nvPr/>
        </p:nvSpPr>
        <p:spPr>
          <a:xfrm>
            <a:off x="3017120" y="5475277"/>
            <a:ext cx="628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~</a:t>
            </a:r>
            <a:endParaRPr lang="en-US" sz="6000" dirty="0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2C409AE6-0202-4A9C-A83C-995F35EB8CFF}"/>
              </a:ext>
            </a:extLst>
          </p:cNvPr>
          <p:cNvSpPr txBox="1"/>
          <p:nvPr/>
        </p:nvSpPr>
        <p:spPr>
          <a:xfrm>
            <a:off x="679025" y="5107499"/>
            <a:ext cx="846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mcs</a:t>
            </a:r>
            <a:r>
              <a:rPr lang="en-US" sz="1550" dirty="0"/>
              <a:t>  </a:t>
            </a:r>
            <a:r>
              <a:rPr lang="en-US" sz="155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~ </a:t>
            </a:r>
            <a:r>
              <a:rPr lang="en-US" sz="1550" dirty="0"/>
              <a:t> treatment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2668A6-E8E4-4D2D-A36A-652D7EA1BE7E}"/>
              </a:ext>
            </a:extLst>
          </p:cNvPr>
          <p:cNvSpPr/>
          <p:nvPr/>
        </p:nvSpPr>
        <p:spPr>
          <a:xfrm>
            <a:off x="2298371" y="355339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(mci)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C2DC87-8F1D-4CFA-895F-97DDBC3E8651}"/>
              </a:ext>
            </a:extLst>
          </p:cNvPr>
          <p:cNvSpPr/>
          <p:nvPr/>
        </p:nvSpPr>
        <p:spPr>
          <a:xfrm>
            <a:off x="193711" y="3278651"/>
            <a:ext cx="8711747" cy="136488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D57839-C6E7-4178-A4E1-69B16396A7E0}"/>
              </a:ext>
            </a:extLst>
          </p:cNvPr>
          <p:cNvSpPr/>
          <p:nvPr/>
        </p:nvSpPr>
        <p:spPr>
          <a:xfrm>
            <a:off x="361705" y="2676305"/>
            <a:ext cx="1918694" cy="605166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327DEABF-A9EF-4B94-8A70-CC27CA478E42}"/>
              </a:ext>
            </a:extLst>
          </p:cNvPr>
          <p:cNvSpPr txBox="1"/>
          <p:nvPr/>
        </p:nvSpPr>
        <p:spPr>
          <a:xfrm>
            <a:off x="3866313" y="5561305"/>
            <a:ext cx="448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</a:t>
            </a:r>
            <a:r>
              <a:rPr lang="fr-FR" b="1" dirty="0"/>
              <a:t> </a:t>
            </a:r>
            <a:r>
              <a:rPr lang="fr-FR" b="1" dirty="0" err="1"/>
              <a:t>Treatment</a:t>
            </a:r>
            <a:r>
              <a:rPr lang="fr-FR" dirty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39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28</a:t>
              </a:fld>
              <a:endParaRPr lang="fr-FR" sz="2400"/>
            </a:p>
          </p:txBody>
        </p:sp>
      </p:grpSp>
      <p:sp>
        <p:nvSpPr>
          <p:cNvPr id="40" name="Flèche : angle droit à deux pointes 39">
            <a:extLst>
              <a:ext uri="{FF2B5EF4-FFF2-40B4-BE49-F238E27FC236}">
                <a16:creationId xmlns:a16="http://schemas.microsoft.com/office/drawing/2014/main" id="{ECEB8577-1FA3-4E1F-9AF3-ABDBD3CB71F4}"/>
              </a:ext>
            </a:extLst>
          </p:cNvPr>
          <p:cNvSpPr/>
          <p:nvPr/>
        </p:nvSpPr>
        <p:spPr>
          <a:xfrm rot="5400000">
            <a:off x="238358" y="2575633"/>
            <a:ext cx="1320969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95D9105-B859-43D4-82A8-7E023D3F736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92C5703-2336-401A-8907-0410F5A4CB66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5FB2-C6A0-446B-A8E8-789CE4E06CDD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35F452-32BC-4A36-AA4A-1EBDE657F5F4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3" name="Flèche : angle droit à deux pointes 2">
              <a:extLst>
                <a:ext uri="{FF2B5EF4-FFF2-40B4-BE49-F238E27FC236}">
                  <a16:creationId xmlns:a16="http://schemas.microsoft.com/office/drawing/2014/main" id="{75508F71-2310-4A86-99F1-4A16A5043312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AB4284-0DEC-4736-8A48-F8BFE8AA6E23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1"/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3282A-72D6-4F78-B090-6B63CC9D9CA2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1"/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F4268F-CB5F-4015-B72A-F23E29E6A5A1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1B279-9A97-4773-AC2F-808584A1CEA0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000D-728D-4B1E-9674-0CC2752824E7}"/>
              </a:ext>
            </a:extLst>
          </p:cNvPr>
          <p:cNvSpPr/>
          <p:nvPr/>
        </p:nvSpPr>
        <p:spPr>
          <a:xfrm>
            <a:off x="1430466" y="3239368"/>
            <a:ext cx="6514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Mate copying index </a:t>
            </a:r>
            <a:r>
              <a:rPr lang="en-US" sz="2100" dirty="0"/>
              <a:t>= </a:t>
            </a:r>
            <a:r>
              <a:rPr lang="en-GB" sz="2100" dirty="0"/>
              <a:t>Mean of </a:t>
            </a:r>
            <a:r>
              <a:rPr lang="en-GB" sz="2100" dirty="0" err="1"/>
              <a:t>mcs</a:t>
            </a:r>
            <a:r>
              <a:rPr lang="en-GB" sz="2100" dirty="0"/>
              <a:t> per treatment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8AE35-1487-493B-8169-667AAF9C0A80}"/>
              </a:ext>
            </a:extLst>
          </p:cNvPr>
          <p:cNvSpPr/>
          <p:nvPr/>
        </p:nvSpPr>
        <p:spPr>
          <a:xfrm>
            <a:off x="555734" y="4019398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1. Binomial test:</a:t>
            </a:r>
            <a:r>
              <a:rPr lang="en-US" sz="2100" dirty="0"/>
              <a:t> </a:t>
            </a:r>
            <a:r>
              <a:rPr lang="en-GB" sz="2100" dirty="0"/>
              <a:t>Test difference from random choice for each treatment</a:t>
            </a:r>
          </a:p>
          <a:p>
            <a:endParaRPr lang="en-GB" sz="2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7F2F6-A184-4E02-981A-76E4A6AC24FC}"/>
              </a:ext>
            </a:extLst>
          </p:cNvPr>
          <p:cNvSpPr/>
          <p:nvPr/>
        </p:nvSpPr>
        <p:spPr>
          <a:xfrm>
            <a:off x="589300" y="4649685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2. GLMM :</a:t>
            </a:r>
            <a:r>
              <a:rPr lang="en-US" sz="2100" dirty="0"/>
              <a:t> </a:t>
            </a:r>
            <a:r>
              <a:rPr lang="en-GB" sz="2100" dirty="0"/>
              <a:t>Test effect of variables on mate copying score</a:t>
            </a:r>
          </a:p>
          <a:p>
            <a:endParaRPr lang="en-GB" sz="2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DBE1E-9722-46B1-81A7-E810A4DA807A}"/>
              </a:ext>
            </a:extLst>
          </p:cNvPr>
          <p:cNvSpPr/>
          <p:nvPr/>
        </p:nvSpPr>
        <p:spPr>
          <a:xfrm>
            <a:off x="1093659" y="5593437"/>
            <a:ext cx="1574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Mate copying score </a:t>
            </a:r>
            <a:endParaRPr lang="en-GB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96D82BE9-3BEC-4AB1-ABC8-E7CF9B77F5C1}"/>
              </a:ext>
            </a:extLst>
          </p:cNvPr>
          <p:cNvSpPr txBox="1"/>
          <p:nvPr/>
        </p:nvSpPr>
        <p:spPr>
          <a:xfrm>
            <a:off x="3017120" y="5475277"/>
            <a:ext cx="628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~</a:t>
            </a:r>
            <a:endParaRPr lang="en-US" sz="6000" dirty="0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0A63203-9E25-4C93-8175-44B80B979191}"/>
              </a:ext>
            </a:extLst>
          </p:cNvPr>
          <p:cNvSpPr txBox="1"/>
          <p:nvPr/>
        </p:nvSpPr>
        <p:spPr>
          <a:xfrm>
            <a:off x="3866313" y="5561305"/>
            <a:ext cx="448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</a:t>
            </a:r>
            <a:r>
              <a:rPr lang="fr-FR" b="1" dirty="0"/>
              <a:t> </a:t>
            </a:r>
            <a:r>
              <a:rPr lang="fr-FR" b="1" dirty="0" err="1"/>
              <a:t>Treatment</a:t>
            </a:r>
            <a:r>
              <a:rPr lang="fr-FR" dirty="0"/>
              <a:t>		- Air pressure</a:t>
            </a:r>
          </a:p>
          <a:p>
            <a:r>
              <a:rPr lang="fr-FR" dirty="0"/>
              <a:t>		            	- Air pressure variation</a:t>
            </a:r>
            <a:endParaRPr lang="en-US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279D924F-0210-40F5-9836-686C8CE8E438}"/>
              </a:ext>
            </a:extLst>
          </p:cNvPr>
          <p:cNvSpPr txBox="1"/>
          <p:nvPr/>
        </p:nvSpPr>
        <p:spPr>
          <a:xfrm>
            <a:off x="679025" y="5107499"/>
            <a:ext cx="846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mcs</a:t>
            </a:r>
            <a:r>
              <a:rPr lang="en-US" sz="1550" dirty="0"/>
              <a:t>  </a:t>
            </a:r>
            <a:r>
              <a:rPr lang="en-US" sz="155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~ </a:t>
            </a:r>
            <a:r>
              <a:rPr lang="en-US" sz="1550" dirty="0"/>
              <a:t> treatment + nAP0+ </a:t>
            </a:r>
            <a:r>
              <a:rPr lang="en-US" sz="1550" dirty="0" err="1"/>
              <a:t>nAPC</a:t>
            </a:r>
            <a:r>
              <a:rPr lang="en-US" sz="1550" dirty="0"/>
              <a:t>+ treatment * nAP0 * </a:t>
            </a:r>
            <a:r>
              <a:rPr lang="en-US" sz="1550" dirty="0" err="1"/>
              <a:t>nAPC</a:t>
            </a:r>
            <a:r>
              <a:rPr lang="en-US" sz="1550" dirty="0"/>
              <a:t> +(1|block)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0F7133-710A-4E2E-9DD0-4B8F4AC7C04F}"/>
              </a:ext>
            </a:extLst>
          </p:cNvPr>
          <p:cNvSpPr/>
          <p:nvPr/>
        </p:nvSpPr>
        <p:spPr>
          <a:xfrm>
            <a:off x="2298371" y="355339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(mci)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833777-4B0E-4864-B715-ECD0B12D5B5F}"/>
              </a:ext>
            </a:extLst>
          </p:cNvPr>
          <p:cNvSpPr/>
          <p:nvPr/>
        </p:nvSpPr>
        <p:spPr>
          <a:xfrm>
            <a:off x="193711" y="3278651"/>
            <a:ext cx="8711747" cy="136488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A15267-D342-4CF0-860A-9C90C30E668D}"/>
              </a:ext>
            </a:extLst>
          </p:cNvPr>
          <p:cNvSpPr/>
          <p:nvPr/>
        </p:nvSpPr>
        <p:spPr>
          <a:xfrm>
            <a:off x="361705" y="2676305"/>
            <a:ext cx="1918694" cy="605166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67D09-F2FD-441F-812C-48EE56F8C5E6}"/>
              </a:ext>
            </a:extLst>
          </p:cNvPr>
          <p:cNvSpPr/>
          <p:nvPr/>
        </p:nvSpPr>
        <p:spPr>
          <a:xfrm>
            <a:off x="7109012" y="64721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NimbusRomNo9L-Regu"/>
              </a:rPr>
              <a:t>Dagaeff</a:t>
            </a:r>
            <a:r>
              <a:rPr lang="en-US" dirty="0">
                <a:latin typeface="NimbusRomNo9L-Regu"/>
              </a:rPr>
              <a:t> </a:t>
            </a:r>
            <a:r>
              <a:rPr lang="en-US" i="1" dirty="0">
                <a:latin typeface="NimbusRomNo9L-Regu"/>
              </a:rPr>
              <a:t>et al., </a:t>
            </a:r>
            <a:r>
              <a:rPr lang="en-US" dirty="0">
                <a:latin typeface="NimbusRomNo9L-Regu"/>
              </a:rPr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29</a:t>
              </a:fld>
              <a:endParaRPr lang="fr-FR" sz="2400"/>
            </a:p>
          </p:txBody>
        </p:sp>
      </p:grpSp>
      <p:sp>
        <p:nvSpPr>
          <p:cNvPr id="40" name="Flèche : angle droit à deux pointes 39">
            <a:extLst>
              <a:ext uri="{FF2B5EF4-FFF2-40B4-BE49-F238E27FC236}">
                <a16:creationId xmlns:a16="http://schemas.microsoft.com/office/drawing/2014/main" id="{ECEB8577-1FA3-4E1F-9AF3-ABDBD3CB71F4}"/>
              </a:ext>
            </a:extLst>
          </p:cNvPr>
          <p:cNvSpPr/>
          <p:nvPr/>
        </p:nvSpPr>
        <p:spPr>
          <a:xfrm rot="5400000">
            <a:off x="238358" y="2575633"/>
            <a:ext cx="1320969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95D9105-B859-43D4-82A8-7E023D3F736B}"/>
              </a:ext>
            </a:extLst>
          </p:cNvPr>
          <p:cNvGrpSpPr/>
          <p:nvPr/>
        </p:nvGrpSpPr>
        <p:grpSpPr>
          <a:xfrm>
            <a:off x="300143" y="1056833"/>
            <a:ext cx="4735816" cy="1677382"/>
            <a:chOff x="300143" y="1056833"/>
            <a:chExt cx="4735816" cy="1677382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92C5703-2336-401A-8907-0410F5A4CB66}"/>
                </a:ext>
              </a:extLst>
            </p:cNvPr>
            <p:cNvSpPr txBox="1"/>
            <p:nvPr/>
          </p:nvSpPr>
          <p:spPr>
            <a:xfrm>
              <a:off x="300143" y="1056833"/>
              <a:ext cx="4735816" cy="1677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GB" sz="2400" b="1" dirty="0">
                  <a:sym typeface="Wingdings" panose="05000000000000000000" pitchFamily="2" charset="2"/>
                </a:rPr>
                <a:t>Statistical analysis</a:t>
              </a:r>
            </a:p>
            <a:p>
              <a:endParaRPr lang="en-GB" sz="2500" dirty="0">
                <a:sym typeface="Wingdings" panose="05000000000000000000" pitchFamily="2" charset="2"/>
              </a:endParaRPr>
            </a:p>
            <a:p>
              <a:endParaRPr lang="en-GB" sz="1200" dirty="0">
                <a:sym typeface="Wingdings" panose="05000000000000000000" pitchFamily="2" charset="2"/>
              </a:endParaRPr>
            </a:p>
            <a:p>
              <a:r>
                <a:rPr lang="en-GB" sz="2100" b="1" dirty="0">
                  <a:sym typeface="Wingdings" panose="05000000000000000000" pitchFamily="2" charset="2"/>
                </a:rPr>
                <a:t>Mate copying score:</a:t>
              </a:r>
            </a:p>
            <a:p>
              <a:r>
                <a:rPr lang="fr-FR" sz="2100" dirty="0">
                  <a:sym typeface="Wingdings" panose="05000000000000000000" pitchFamily="2" charset="2"/>
                </a:rPr>
                <a:t>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5FB2-C6A0-446B-A8E8-789CE4E06CDD}"/>
                </a:ext>
              </a:extLst>
            </p:cNvPr>
            <p:cNvSpPr/>
            <p:nvPr/>
          </p:nvSpPr>
          <p:spPr>
            <a:xfrm>
              <a:off x="1081653" y="2343783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mcs</a:t>
              </a:r>
              <a:r>
                <a:rPr lang="en-US" dirty="0"/>
                <a:t>)</a:t>
              </a:r>
              <a:endParaRPr lang="en-GB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835F452-32BC-4A36-AA4A-1EBDE657F5F4}"/>
              </a:ext>
            </a:extLst>
          </p:cNvPr>
          <p:cNvGrpSpPr/>
          <p:nvPr/>
        </p:nvGrpSpPr>
        <p:grpSpPr>
          <a:xfrm>
            <a:off x="2993982" y="1469651"/>
            <a:ext cx="5555304" cy="1446551"/>
            <a:chOff x="2926845" y="1313049"/>
            <a:chExt cx="5555304" cy="1446551"/>
          </a:xfrm>
        </p:grpSpPr>
        <p:sp>
          <p:nvSpPr>
            <p:cNvPr id="3" name="Flèche : angle droit à deux pointes 2">
              <a:extLst>
                <a:ext uri="{FF2B5EF4-FFF2-40B4-BE49-F238E27FC236}">
                  <a16:creationId xmlns:a16="http://schemas.microsoft.com/office/drawing/2014/main" id="{75508F71-2310-4A86-99F1-4A16A5043312}"/>
                </a:ext>
              </a:extLst>
            </p:cNvPr>
            <p:cNvSpPr/>
            <p:nvPr/>
          </p:nvSpPr>
          <p:spPr>
            <a:xfrm rot="8246612">
              <a:off x="2926845" y="1724103"/>
              <a:ext cx="67463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AB4284-0DEC-4736-8A48-F8BFE8AA6E23}"/>
                </a:ext>
              </a:extLst>
            </p:cNvPr>
            <p:cNvSpPr/>
            <p:nvPr/>
          </p:nvSpPr>
          <p:spPr>
            <a:xfrm>
              <a:off x="3492208" y="138696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chemeClr val="accent1"/>
                  </a:solidFill>
                </a:rPr>
                <a:t>1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3282A-72D6-4F78-B090-6B63CC9D9CA2}"/>
                </a:ext>
              </a:extLst>
            </p:cNvPr>
            <p:cNvSpPr/>
            <p:nvPr/>
          </p:nvSpPr>
          <p:spPr>
            <a:xfrm>
              <a:off x="3910149" y="131304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chemeClr val="accent1"/>
                  </a:solidFill>
                </a:rPr>
                <a:t>accepted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F4268F-CB5F-4015-B72A-F23E29E6A5A1}"/>
                </a:ext>
              </a:extLst>
            </p:cNvPr>
            <p:cNvSpPr/>
            <p:nvPr/>
          </p:nvSpPr>
          <p:spPr>
            <a:xfrm>
              <a:off x="3492208" y="2187181"/>
              <a:ext cx="4179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500" b="1" dirty="0">
                  <a:solidFill>
                    <a:srgbClr val="C00000"/>
                  </a:solidFill>
                </a:rPr>
                <a:t>0</a:t>
              </a:r>
              <a:r>
                <a:rPr lang="en-US" sz="2500" dirty="0"/>
                <a:t> </a:t>
              </a:r>
              <a:endParaRPr lang="en-GB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971B279-9A97-4773-AC2F-808584A1CEA0}"/>
                </a:ext>
              </a:extLst>
            </p:cNvPr>
            <p:cNvSpPr/>
            <p:nvPr/>
          </p:nvSpPr>
          <p:spPr>
            <a:xfrm>
              <a:off x="3910149" y="211326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If the color of the chosen male is the one </a:t>
              </a:r>
              <a:r>
                <a:rPr lang="en-US" b="1" dirty="0">
                  <a:solidFill>
                    <a:srgbClr val="C00000"/>
                  </a:solidFill>
                </a:rPr>
                <a:t>rejected</a:t>
              </a:r>
              <a:r>
                <a:rPr lang="en-US" dirty="0"/>
                <a:t> during demonstration</a:t>
              </a:r>
              <a:endParaRPr lang="en-GB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000D-728D-4B1E-9674-0CC2752824E7}"/>
              </a:ext>
            </a:extLst>
          </p:cNvPr>
          <p:cNvSpPr/>
          <p:nvPr/>
        </p:nvSpPr>
        <p:spPr>
          <a:xfrm>
            <a:off x="1430466" y="3239368"/>
            <a:ext cx="6514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Mate copying index </a:t>
            </a:r>
            <a:r>
              <a:rPr lang="en-US" sz="2100" dirty="0"/>
              <a:t>= </a:t>
            </a:r>
            <a:r>
              <a:rPr lang="en-GB" sz="2100" dirty="0"/>
              <a:t>Mean of </a:t>
            </a:r>
            <a:r>
              <a:rPr lang="en-GB" sz="2100" dirty="0" err="1"/>
              <a:t>mcs</a:t>
            </a:r>
            <a:r>
              <a:rPr lang="en-GB" sz="2100" dirty="0"/>
              <a:t> per treatment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8AE35-1487-493B-8169-667AAF9C0A80}"/>
              </a:ext>
            </a:extLst>
          </p:cNvPr>
          <p:cNvSpPr/>
          <p:nvPr/>
        </p:nvSpPr>
        <p:spPr>
          <a:xfrm>
            <a:off x="555734" y="4019398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1. Binomial test:</a:t>
            </a:r>
            <a:r>
              <a:rPr lang="en-US" sz="2100" dirty="0"/>
              <a:t> </a:t>
            </a:r>
            <a:r>
              <a:rPr lang="en-GB" sz="2100" dirty="0"/>
              <a:t>Test difference from random choice for each treatment</a:t>
            </a:r>
          </a:p>
          <a:p>
            <a:endParaRPr lang="en-GB" sz="2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7F2F6-A184-4E02-981A-76E4A6AC24FC}"/>
              </a:ext>
            </a:extLst>
          </p:cNvPr>
          <p:cNvSpPr/>
          <p:nvPr/>
        </p:nvSpPr>
        <p:spPr>
          <a:xfrm>
            <a:off x="589300" y="4649685"/>
            <a:ext cx="81963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2. GLMM:</a:t>
            </a:r>
            <a:r>
              <a:rPr lang="en-US" sz="2100" dirty="0"/>
              <a:t> </a:t>
            </a:r>
            <a:r>
              <a:rPr lang="en-GB" sz="2100" dirty="0"/>
              <a:t>Test effect of variables on mate copying score</a:t>
            </a:r>
          </a:p>
          <a:p>
            <a:endParaRPr lang="en-GB" sz="2100" dirty="0"/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3ED5BBBD-DD80-4624-A2F1-6CE5148A26E2}"/>
              </a:ext>
            </a:extLst>
          </p:cNvPr>
          <p:cNvSpPr txBox="1"/>
          <p:nvPr/>
        </p:nvSpPr>
        <p:spPr>
          <a:xfrm>
            <a:off x="679025" y="5107499"/>
            <a:ext cx="846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0" dirty="0" err="1"/>
              <a:t>mcs</a:t>
            </a:r>
            <a:r>
              <a:rPr lang="en-US" sz="1550" dirty="0"/>
              <a:t>  </a:t>
            </a:r>
            <a:r>
              <a:rPr lang="en-US" sz="155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~ </a:t>
            </a:r>
            <a:r>
              <a:rPr lang="en-US" sz="1550" dirty="0"/>
              <a:t> treatment + nAP0+ </a:t>
            </a:r>
            <a:r>
              <a:rPr lang="en-US" sz="1550" dirty="0" err="1"/>
              <a:t>nAPC</a:t>
            </a:r>
            <a:r>
              <a:rPr lang="en-US" sz="1550" dirty="0"/>
              <a:t>+ treatment * nAP0 * </a:t>
            </a:r>
            <a:r>
              <a:rPr lang="en-US" sz="1550" dirty="0" err="1"/>
              <a:t>nAPC</a:t>
            </a:r>
            <a:r>
              <a:rPr lang="en-US" sz="1550" dirty="0"/>
              <a:t> +(1|block)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34B29-8B41-4DFB-996C-F2B5B4DA78BC}"/>
              </a:ext>
            </a:extLst>
          </p:cNvPr>
          <p:cNvSpPr/>
          <p:nvPr/>
        </p:nvSpPr>
        <p:spPr>
          <a:xfrm>
            <a:off x="589300" y="5597941"/>
            <a:ext cx="8196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/>
              <a:t>3. Post-hoc tests: </a:t>
            </a:r>
            <a:r>
              <a:rPr lang="en-GB" sz="2100" dirty="0"/>
              <a:t>Comparisons between treatments were done using 					   post-hoc X² tests</a:t>
            </a:r>
          </a:p>
          <a:p>
            <a:endParaRPr lang="en-GB" sz="2100" dirty="0"/>
          </a:p>
          <a:p>
            <a:endParaRPr lang="en-GB" sz="2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32DB86-0602-4A85-A12A-1F131654FFC0}"/>
              </a:ext>
            </a:extLst>
          </p:cNvPr>
          <p:cNvSpPr/>
          <p:nvPr/>
        </p:nvSpPr>
        <p:spPr>
          <a:xfrm>
            <a:off x="2298371" y="355339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(mci)</a:t>
            </a:r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B89BBA-2DCB-4D6D-850B-925DAF9F4AAB}"/>
              </a:ext>
            </a:extLst>
          </p:cNvPr>
          <p:cNvSpPr/>
          <p:nvPr/>
        </p:nvSpPr>
        <p:spPr>
          <a:xfrm>
            <a:off x="73933" y="3152746"/>
            <a:ext cx="8711747" cy="229330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A8B41E-A70C-437B-AA4D-A6A57609E72A}"/>
              </a:ext>
            </a:extLst>
          </p:cNvPr>
          <p:cNvSpPr/>
          <p:nvPr/>
        </p:nvSpPr>
        <p:spPr>
          <a:xfrm>
            <a:off x="361705" y="2667339"/>
            <a:ext cx="1918694" cy="48540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34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</a:t>
              </a:fld>
              <a:endParaRPr lang="fr-FR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FADB9F-0F55-4521-84E5-4FD520C44B9B}"/>
              </a:ext>
            </a:extLst>
          </p:cNvPr>
          <p:cNvSpPr txBox="1"/>
          <p:nvPr/>
        </p:nvSpPr>
        <p:spPr>
          <a:xfrm>
            <a:off x="680422" y="1752209"/>
            <a:ext cx="5826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Animal culture?</a:t>
            </a:r>
          </a:p>
          <a:p>
            <a:endParaRPr lang="fr-FR" sz="2400" dirty="0"/>
          </a:p>
          <a:p>
            <a:r>
              <a:rPr lang="fr-FR" sz="2400" dirty="0"/>
              <a:t>In primates</a:t>
            </a:r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FD13A89D-31EB-49FC-8191-995E0B79C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4" y="1381481"/>
            <a:ext cx="2010336" cy="1340224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CD193741-F519-42F2-8FEB-B0B2CA253B52}"/>
              </a:ext>
            </a:extLst>
          </p:cNvPr>
          <p:cNvSpPr txBox="1"/>
          <p:nvPr/>
        </p:nvSpPr>
        <p:spPr>
          <a:xfrm>
            <a:off x="6901844" y="6500377"/>
            <a:ext cx="448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van </a:t>
            </a:r>
            <a:r>
              <a:rPr lang="fr-FR" dirty="0" err="1"/>
              <a:t>Schaik</a:t>
            </a:r>
            <a:r>
              <a:rPr lang="fr-FR" dirty="0"/>
              <a:t> </a:t>
            </a:r>
            <a:r>
              <a:rPr lang="fr-FR" i="1" dirty="0"/>
              <a:t>et al.,</a:t>
            </a:r>
            <a:r>
              <a:rPr lang="fr-FR" dirty="0"/>
              <a:t> 2003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7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F9B512A-4973-46BA-8A20-CD2DB128AD2E}"/>
              </a:ext>
            </a:extLst>
          </p:cNvPr>
          <p:cNvGrpSpPr/>
          <p:nvPr/>
        </p:nvGrpSpPr>
        <p:grpSpPr>
          <a:xfrm>
            <a:off x="2811532" y="2629802"/>
            <a:ext cx="5108983" cy="4036933"/>
            <a:chOff x="2811532" y="2629802"/>
            <a:chExt cx="5108983" cy="4036933"/>
          </a:xfrm>
        </p:grpSpPr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93387A6F-CA85-4497-9FD8-2D32FCC79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1532" y="2629802"/>
              <a:ext cx="5108983" cy="403693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2CC00E-C801-4194-A9CA-84135F266E4D}"/>
                </a:ext>
              </a:extLst>
            </p:cNvPr>
            <p:cNvSpPr/>
            <p:nvPr/>
          </p:nvSpPr>
          <p:spPr>
            <a:xfrm>
              <a:off x="4127322" y="3091605"/>
              <a:ext cx="3400036" cy="898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30</a:t>
              </a:fld>
              <a:endParaRPr lang="fr-FR" sz="240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6D62B-A5F0-4B44-A31D-58DBEFBA4B71}"/>
              </a:ext>
            </a:extLst>
          </p:cNvPr>
          <p:cNvSpPr/>
          <p:nvPr/>
        </p:nvSpPr>
        <p:spPr>
          <a:xfrm>
            <a:off x="353272" y="4053805"/>
            <a:ext cx="198933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3. Post-hoc tests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515470"/>
            <a:ext cx="1703713" cy="969496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7AFC9-6446-4B93-A7C2-C1042B33DEB0}"/>
              </a:ext>
            </a:extLst>
          </p:cNvPr>
          <p:cNvSpPr txBox="1"/>
          <p:nvPr/>
        </p:nvSpPr>
        <p:spPr>
          <a:xfrm>
            <a:off x="352130" y="2533991"/>
            <a:ext cx="6795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Mate </a:t>
            </a:r>
            <a:r>
              <a:rPr lang="fr-FR" sz="2000" dirty="0" err="1"/>
              <a:t>copying</a:t>
            </a:r>
            <a:r>
              <a:rPr lang="fr-FR" sz="2000" dirty="0"/>
              <a:t> index of Acceptance </a:t>
            </a:r>
            <a:r>
              <a:rPr lang="fr-FR" sz="2000" dirty="0" err="1"/>
              <a:t>treatment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random</a:t>
            </a:r>
            <a:r>
              <a:rPr lang="fr-FR" sz="2000" dirty="0"/>
              <a:t>, mate index score of Rejection </a:t>
            </a:r>
            <a:r>
              <a:rPr lang="fr-FR" sz="2000" dirty="0" err="1"/>
              <a:t>is</a:t>
            </a:r>
            <a:r>
              <a:rPr lang="fr-FR" sz="2000" dirty="0"/>
              <a:t> not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3B2A80-1C86-48C4-A03E-EC9662170408}"/>
              </a:ext>
            </a:extLst>
          </p:cNvPr>
          <p:cNvSpPr txBox="1"/>
          <p:nvPr/>
        </p:nvSpPr>
        <p:spPr>
          <a:xfrm>
            <a:off x="4082631" y="5954771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000DB-AD7B-46E0-9368-2267716CDADC}"/>
              </a:ext>
            </a:extLst>
          </p:cNvPr>
          <p:cNvSpPr txBox="1"/>
          <p:nvPr/>
        </p:nvSpPr>
        <p:spPr>
          <a:xfrm>
            <a:off x="5424078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0353F-D6D5-4E8F-8447-956D6691B881}"/>
              </a:ext>
            </a:extLst>
          </p:cNvPr>
          <p:cNvSpPr txBox="1"/>
          <p:nvPr/>
        </p:nvSpPr>
        <p:spPr>
          <a:xfrm>
            <a:off x="6765525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6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32" y="2629802"/>
            <a:ext cx="5108983" cy="403693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31</a:t>
              </a:fld>
              <a:endParaRPr lang="fr-FR" sz="240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en-GB" sz="2000" dirty="0">
                <a:sym typeface="Wingdings" panose="05000000000000000000" pitchFamily="2" charset="2"/>
              </a:rPr>
              <a:t>Only the treatment has a significant effect on mate copying score: </a:t>
            </a:r>
          </a:p>
          <a:p>
            <a:r>
              <a:rPr lang="en-GB" sz="2000" dirty="0">
                <a:sym typeface="Wingdings" panose="05000000000000000000" pitchFamily="2" charset="2"/>
              </a:rPr>
              <a:t>χ</a:t>
            </a:r>
            <a:r>
              <a:rPr lang="en-GB" sz="2000" baseline="30000" dirty="0">
                <a:sym typeface="Wingdings" panose="05000000000000000000" pitchFamily="2" charset="2"/>
              </a:rPr>
              <a:t>2</a:t>
            </a:r>
            <a:r>
              <a:rPr lang="en-GB" sz="2000" dirty="0">
                <a:sym typeface="Wingdings" panose="05000000000000000000" pitchFamily="2" charset="2"/>
              </a:rPr>
              <a:t> = 10.447</a:t>
            </a:r>
          </a:p>
          <a:p>
            <a:r>
              <a:rPr lang="en-GB" sz="2000" dirty="0">
                <a:sym typeface="Wingdings" panose="05000000000000000000" pitchFamily="2" charset="2"/>
              </a:rPr>
              <a:t>P  = 0.005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6D62B-A5F0-4B44-A31D-58DBEFBA4B71}"/>
              </a:ext>
            </a:extLst>
          </p:cNvPr>
          <p:cNvSpPr/>
          <p:nvPr/>
        </p:nvSpPr>
        <p:spPr>
          <a:xfrm>
            <a:off x="353272" y="4053805"/>
            <a:ext cx="198933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3. Post hoc tests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A3EDBA-5B46-452F-8CEC-8DE17A9224B4}"/>
              </a:ext>
            </a:extLst>
          </p:cNvPr>
          <p:cNvSpPr/>
          <p:nvPr/>
        </p:nvSpPr>
        <p:spPr>
          <a:xfrm>
            <a:off x="4318873" y="3676859"/>
            <a:ext cx="3091543" cy="24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B8ADC-2DCF-4B48-A7D7-7497E245572D}"/>
              </a:ext>
            </a:extLst>
          </p:cNvPr>
          <p:cNvSpPr/>
          <p:nvPr/>
        </p:nvSpPr>
        <p:spPr>
          <a:xfrm>
            <a:off x="5994207" y="3454672"/>
            <a:ext cx="1038415" cy="24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32428"/>
            <a:ext cx="1220787" cy="27165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27165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71628" y="514334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897149-12AD-4B05-955D-0BB2D4B4BD4A}"/>
              </a:ext>
            </a:extLst>
          </p:cNvPr>
          <p:cNvSpPr/>
          <p:nvPr/>
        </p:nvSpPr>
        <p:spPr>
          <a:xfrm>
            <a:off x="4637333" y="3439858"/>
            <a:ext cx="1038415" cy="24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B9EAE9-5B4C-4592-8270-6CC0AAA65A75}"/>
              </a:ext>
            </a:extLst>
          </p:cNvPr>
          <p:cNvSpPr/>
          <p:nvPr/>
        </p:nvSpPr>
        <p:spPr>
          <a:xfrm>
            <a:off x="4026939" y="3983832"/>
            <a:ext cx="1220787" cy="27165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863AA5-CA2C-405D-8BF3-E22F20F48752}"/>
              </a:ext>
            </a:extLst>
          </p:cNvPr>
          <p:cNvSpPr txBox="1"/>
          <p:nvPr/>
        </p:nvSpPr>
        <p:spPr>
          <a:xfrm>
            <a:off x="4082631" y="5954771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4AD1E-5BA4-42B7-A2DD-094ED78DC809}"/>
              </a:ext>
            </a:extLst>
          </p:cNvPr>
          <p:cNvSpPr txBox="1"/>
          <p:nvPr/>
        </p:nvSpPr>
        <p:spPr>
          <a:xfrm>
            <a:off x="5424078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CF30A-F354-40E6-9F71-36625531BAF4}"/>
              </a:ext>
            </a:extLst>
          </p:cNvPr>
          <p:cNvSpPr txBox="1"/>
          <p:nvPr/>
        </p:nvSpPr>
        <p:spPr>
          <a:xfrm>
            <a:off x="6765525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1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32" y="2629802"/>
            <a:ext cx="5108983" cy="403693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32</a:t>
              </a:fld>
              <a:endParaRPr lang="fr-FR" sz="240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Acceptance / Rejection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en-GB" sz="2000" dirty="0">
                <a:sym typeface="Wingdings" panose="05000000000000000000" pitchFamily="2" charset="2"/>
              </a:rPr>
              <a:t>Acceptance-Rejection (</a:t>
            </a:r>
            <a:r>
              <a:rPr lang="en-GB" dirty="0">
                <a:sym typeface="Wingdings" panose="05000000000000000000" pitchFamily="2" charset="2"/>
              </a:rPr>
              <a:t>χ</a:t>
            </a:r>
            <a:r>
              <a:rPr lang="en-US" dirty="0"/>
              <a:t>² = 11.62, P &lt; </a:t>
            </a:r>
            <a:r>
              <a:rPr lang="en-US" b="1" dirty="0"/>
              <a:t>0.005</a:t>
            </a:r>
            <a:r>
              <a:rPr lang="en-US" dirty="0"/>
              <a:t>)</a:t>
            </a:r>
          </a:p>
          <a:p>
            <a:r>
              <a:rPr lang="en-US" sz="2000" dirty="0">
                <a:sym typeface="Wingdings" panose="05000000000000000000" pitchFamily="2" charset="2"/>
              </a:rPr>
              <a:t>Control-Rejection</a:t>
            </a:r>
            <a:r>
              <a:rPr lang="en-US" sz="2000" dirty="0"/>
              <a:t> (</a:t>
            </a:r>
            <a:r>
              <a:rPr lang="en-GB" sz="2000" dirty="0">
                <a:sym typeface="Wingdings" panose="05000000000000000000" pitchFamily="2" charset="2"/>
              </a:rPr>
              <a:t>χ</a:t>
            </a:r>
            <a:r>
              <a:rPr lang="en-US" sz="2000" dirty="0"/>
              <a:t>² = 4.52, P = </a:t>
            </a:r>
            <a:r>
              <a:rPr lang="en-US" sz="2000" b="1" dirty="0"/>
              <a:t>0.033</a:t>
            </a:r>
            <a:r>
              <a:rPr lang="en-US" sz="2000" dirty="0"/>
              <a:t>)</a:t>
            </a:r>
          </a:p>
          <a:p>
            <a:r>
              <a:rPr lang="en-US" sz="2000" dirty="0">
                <a:sym typeface="Wingdings" panose="05000000000000000000" pitchFamily="2" charset="2"/>
              </a:rPr>
              <a:t>Acceptance-Control (</a:t>
            </a:r>
            <a:r>
              <a:rPr lang="en-US" dirty="0"/>
              <a:t>² = 1.76, P = </a:t>
            </a:r>
            <a:r>
              <a:rPr lang="en-US" b="1" dirty="0"/>
              <a:t>0.18</a:t>
            </a:r>
            <a:r>
              <a:rPr lang="en-US" dirty="0"/>
              <a:t>)</a:t>
            </a:r>
            <a:endParaRPr lang="en-GB" sz="2000" dirty="0">
              <a:sym typeface="Wingdings" panose="05000000000000000000" pitchFamily="2" charset="2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76D62B-A5F0-4B44-A31D-58DBEFBA4B71}"/>
              </a:ext>
            </a:extLst>
          </p:cNvPr>
          <p:cNvSpPr/>
          <p:nvPr/>
        </p:nvSpPr>
        <p:spPr>
          <a:xfrm>
            <a:off x="353272" y="4053805"/>
            <a:ext cx="1989334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 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3. Post-hoc tests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05533"/>
            <a:ext cx="1220787" cy="281092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32014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53271" y="4591284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F93A13-2C98-4713-8CA2-6552B6AD7B56}"/>
              </a:ext>
            </a:extLst>
          </p:cNvPr>
          <p:cNvSpPr/>
          <p:nvPr/>
        </p:nvSpPr>
        <p:spPr>
          <a:xfrm>
            <a:off x="4057593" y="3920158"/>
            <a:ext cx="1220787" cy="32014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23F94-8782-4AF4-8C64-864AAE89F7B1}"/>
              </a:ext>
            </a:extLst>
          </p:cNvPr>
          <p:cNvSpPr/>
          <p:nvPr/>
        </p:nvSpPr>
        <p:spPr>
          <a:xfrm>
            <a:off x="5419469" y="3458329"/>
            <a:ext cx="365952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7C48C4-4AE0-48FF-8F72-822D165A6692}"/>
              </a:ext>
            </a:extLst>
          </p:cNvPr>
          <p:cNvSpPr/>
          <p:nvPr/>
        </p:nvSpPr>
        <p:spPr>
          <a:xfrm>
            <a:off x="5580722" y="3411582"/>
            <a:ext cx="446129" cy="14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1FCB0-040C-40CF-A56F-DA191296BBBD}"/>
              </a:ext>
            </a:extLst>
          </p:cNvPr>
          <p:cNvSpPr/>
          <p:nvPr/>
        </p:nvSpPr>
        <p:spPr>
          <a:xfrm>
            <a:off x="5082916" y="2969477"/>
            <a:ext cx="1405011" cy="38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F1F76-4EA6-4B8D-9BB0-5C80D27F8335}"/>
              </a:ext>
            </a:extLst>
          </p:cNvPr>
          <p:cNvSpPr txBox="1"/>
          <p:nvPr/>
        </p:nvSpPr>
        <p:spPr>
          <a:xfrm>
            <a:off x="5329509" y="3069282"/>
            <a:ext cx="1158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0.18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D79FA-CA77-4F2B-8474-821976FB5228}"/>
              </a:ext>
            </a:extLst>
          </p:cNvPr>
          <p:cNvSpPr/>
          <p:nvPr/>
        </p:nvSpPr>
        <p:spPr>
          <a:xfrm>
            <a:off x="4815840" y="3509740"/>
            <a:ext cx="706428" cy="240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431AD-3E81-4CA2-A16C-5107667C1E1D}"/>
              </a:ext>
            </a:extLst>
          </p:cNvPr>
          <p:cNvSpPr/>
          <p:nvPr/>
        </p:nvSpPr>
        <p:spPr>
          <a:xfrm>
            <a:off x="4302033" y="3602293"/>
            <a:ext cx="1483387" cy="2810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42AE7B-E21A-4CFA-9421-63C1B6E98A52}"/>
              </a:ext>
            </a:extLst>
          </p:cNvPr>
          <p:cNvSpPr txBox="1"/>
          <p:nvPr/>
        </p:nvSpPr>
        <p:spPr>
          <a:xfrm>
            <a:off x="4082631" y="5954771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DBDA2-5829-4254-94F6-9B278BF8760E}"/>
              </a:ext>
            </a:extLst>
          </p:cNvPr>
          <p:cNvSpPr txBox="1"/>
          <p:nvPr/>
        </p:nvSpPr>
        <p:spPr>
          <a:xfrm>
            <a:off x="5424078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A68B01-6D04-4718-A978-5BA3DC5ED364}"/>
              </a:ext>
            </a:extLst>
          </p:cNvPr>
          <p:cNvSpPr txBox="1"/>
          <p:nvPr/>
        </p:nvSpPr>
        <p:spPr>
          <a:xfrm>
            <a:off x="6765525" y="5964942"/>
            <a:ext cx="6027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2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33</a:t>
              </a:fld>
              <a:endParaRPr lang="fr-FR"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32428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53271" y="4591284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F93A13-2C98-4713-8CA2-6552B6AD7B56}"/>
              </a:ext>
            </a:extLst>
          </p:cNvPr>
          <p:cNvSpPr/>
          <p:nvPr/>
        </p:nvSpPr>
        <p:spPr>
          <a:xfrm>
            <a:off x="4057593" y="3947053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23F94-8782-4AF4-8C64-864AAE89F7B1}"/>
              </a:ext>
            </a:extLst>
          </p:cNvPr>
          <p:cNvSpPr/>
          <p:nvPr/>
        </p:nvSpPr>
        <p:spPr>
          <a:xfrm>
            <a:off x="5419469" y="3458329"/>
            <a:ext cx="365952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7C48C4-4AE0-48FF-8F72-822D165A6692}"/>
              </a:ext>
            </a:extLst>
          </p:cNvPr>
          <p:cNvSpPr/>
          <p:nvPr/>
        </p:nvSpPr>
        <p:spPr>
          <a:xfrm>
            <a:off x="5580722" y="3411582"/>
            <a:ext cx="446129" cy="14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1FCB0-040C-40CF-A56F-DA191296BBBD}"/>
              </a:ext>
            </a:extLst>
          </p:cNvPr>
          <p:cNvSpPr/>
          <p:nvPr/>
        </p:nvSpPr>
        <p:spPr>
          <a:xfrm>
            <a:off x="5082916" y="2969477"/>
            <a:ext cx="1405011" cy="38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D79FA-CA77-4F2B-8474-821976FB5228}"/>
              </a:ext>
            </a:extLst>
          </p:cNvPr>
          <p:cNvSpPr/>
          <p:nvPr/>
        </p:nvSpPr>
        <p:spPr>
          <a:xfrm>
            <a:off x="4815840" y="3509740"/>
            <a:ext cx="706428" cy="240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431AD-3E81-4CA2-A16C-5107667C1E1D}"/>
              </a:ext>
            </a:extLst>
          </p:cNvPr>
          <p:cNvSpPr/>
          <p:nvPr/>
        </p:nvSpPr>
        <p:spPr>
          <a:xfrm>
            <a:off x="4302033" y="3602293"/>
            <a:ext cx="1483387" cy="2810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angle droit à deux pointes 9">
            <a:extLst>
              <a:ext uri="{FF2B5EF4-FFF2-40B4-BE49-F238E27FC236}">
                <a16:creationId xmlns:a16="http://schemas.microsoft.com/office/drawing/2014/main" id="{61370D39-09B9-4B23-BF0C-1C88E899BCC3}"/>
              </a:ext>
            </a:extLst>
          </p:cNvPr>
          <p:cNvSpPr/>
          <p:nvPr/>
        </p:nvSpPr>
        <p:spPr>
          <a:xfrm rot="5400000">
            <a:off x="476475" y="2474969"/>
            <a:ext cx="937626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1" y="1692588"/>
            <a:ext cx="8437453" cy="888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>
                <a:solidFill>
                  <a:schemeClr val="tx1"/>
                </a:solidFill>
              </a:rPr>
              <a:t>Observation of </a:t>
            </a:r>
            <a:r>
              <a:rPr lang="fr-FR" sz="2400" dirty="0">
                <a:solidFill>
                  <a:schemeClr val="accent6"/>
                </a:solidFill>
              </a:rPr>
              <a:t>acceptance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is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required</a:t>
            </a:r>
            <a:r>
              <a:rPr lang="fr-FR" sz="2400" dirty="0">
                <a:solidFill>
                  <a:schemeClr val="tx1"/>
                </a:solidFill>
              </a:rPr>
              <a:t> for mate </a:t>
            </a:r>
            <a:r>
              <a:rPr lang="fr-FR" sz="2400" dirty="0" err="1">
                <a:solidFill>
                  <a:schemeClr val="tx1"/>
                </a:solidFill>
              </a:rPr>
              <a:t>copying</a:t>
            </a:r>
            <a:r>
              <a:rPr lang="fr-FR" sz="2400" dirty="0">
                <a:solidFill>
                  <a:schemeClr val="tx1"/>
                </a:solidFill>
              </a:rPr>
              <a:t>, not </a:t>
            </a:r>
            <a:r>
              <a:rPr lang="fr-FR" sz="2400" dirty="0">
                <a:solidFill>
                  <a:srgbClr val="FF0000"/>
                </a:solidFill>
              </a:rPr>
              <a:t>rejection</a:t>
            </a:r>
            <a:endParaRPr lang="fr-FR" sz="2400" dirty="0">
              <a:solidFill>
                <a:schemeClr val="tx1"/>
              </a:solidFill>
            </a:endParaRPr>
          </a:p>
          <a:p>
            <a:pPr lvl="0" algn="ctr"/>
            <a:endParaRPr lang="fr-F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54D6C-844B-4FD7-BC8C-06B473B3D097}"/>
              </a:ext>
            </a:extLst>
          </p:cNvPr>
          <p:cNvSpPr txBox="1"/>
          <p:nvPr/>
        </p:nvSpPr>
        <p:spPr>
          <a:xfrm>
            <a:off x="1375953" y="2969477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Mate </a:t>
            </a:r>
            <a:r>
              <a:rPr lang="fr-FR" dirty="0" err="1"/>
              <a:t>copying</a:t>
            </a:r>
            <a:r>
              <a:rPr lang="fr-FR" dirty="0"/>
              <a:t> arise </a:t>
            </a:r>
            <a:r>
              <a:rPr lang="fr-FR" dirty="0" err="1"/>
              <a:t>from</a:t>
            </a:r>
            <a:r>
              <a:rPr lang="fr-FR" dirty="0"/>
              <a:t> positive information and </a:t>
            </a:r>
            <a:r>
              <a:rPr lang="fr-FR" dirty="0" err="1"/>
              <a:t>appetitive</a:t>
            </a:r>
            <a:r>
              <a:rPr lang="fr-FR" dirty="0"/>
              <a:t>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18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34</a:t>
              </a:fld>
              <a:endParaRPr lang="fr-FR"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32428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53271" y="4591284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F93A13-2C98-4713-8CA2-6552B6AD7B56}"/>
              </a:ext>
            </a:extLst>
          </p:cNvPr>
          <p:cNvSpPr/>
          <p:nvPr/>
        </p:nvSpPr>
        <p:spPr>
          <a:xfrm>
            <a:off x="4241624" y="4004757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23F94-8782-4AF4-8C64-864AAE89F7B1}"/>
              </a:ext>
            </a:extLst>
          </p:cNvPr>
          <p:cNvSpPr/>
          <p:nvPr/>
        </p:nvSpPr>
        <p:spPr>
          <a:xfrm>
            <a:off x="5419469" y="3458329"/>
            <a:ext cx="365952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7C48C4-4AE0-48FF-8F72-822D165A6692}"/>
              </a:ext>
            </a:extLst>
          </p:cNvPr>
          <p:cNvSpPr/>
          <p:nvPr/>
        </p:nvSpPr>
        <p:spPr>
          <a:xfrm>
            <a:off x="5580722" y="3411582"/>
            <a:ext cx="446129" cy="14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1FCB0-040C-40CF-A56F-DA191296BBBD}"/>
              </a:ext>
            </a:extLst>
          </p:cNvPr>
          <p:cNvSpPr/>
          <p:nvPr/>
        </p:nvSpPr>
        <p:spPr>
          <a:xfrm>
            <a:off x="5082916" y="2969477"/>
            <a:ext cx="1405011" cy="38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D79FA-CA77-4F2B-8474-821976FB5228}"/>
              </a:ext>
            </a:extLst>
          </p:cNvPr>
          <p:cNvSpPr/>
          <p:nvPr/>
        </p:nvSpPr>
        <p:spPr>
          <a:xfrm>
            <a:off x="4815840" y="3509740"/>
            <a:ext cx="706428" cy="240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431AD-3E81-4CA2-A16C-5107667C1E1D}"/>
              </a:ext>
            </a:extLst>
          </p:cNvPr>
          <p:cNvSpPr/>
          <p:nvPr/>
        </p:nvSpPr>
        <p:spPr>
          <a:xfrm>
            <a:off x="4302033" y="3602293"/>
            <a:ext cx="1483387" cy="2810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angle droit à deux pointes 9">
            <a:extLst>
              <a:ext uri="{FF2B5EF4-FFF2-40B4-BE49-F238E27FC236}">
                <a16:creationId xmlns:a16="http://schemas.microsoft.com/office/drawing/2014/main" id="{61370D39-09B9-4B23-BF0C-1C88E899BCC3}"/>
              </a:ext>
            </a:extLst>
          </p:cNvPr>
          <p:cNvSpPr/>
          <p:nvPr/>
        </p:nvSpPr>
        <p:spPr>
          <a:xfrm rot="5400000">
            <a:off x="476475" y="2474969"/>
            <a:ext cx="937626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1" y="1692588"/>
            <a:ext cx="8437453" cy="888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>
                <a:solidFill>
                  <a:schemeClr val="tx1"/>
                </a:solidFill>
              </a:rPr>
              <a:t>Observation of </a:t>
            </a:r>
            <a:r>
              <a:rPr lang="fr-FR" sz="2400" dirty="0">
                <a:solidFill>
                  <a:schemeClr val="accent6"/>
                </a:solidFill>
              </a:rPr>
              <a:t>acceptance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is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required</a:t>
            </a:r>
            <a:r>
              <a:rPr lang="fr-FR" sz="2400" dirty="0">
                <a:solidFill>
                  <a:schemeClr val="tx1"/>
                </a:solidFill>
              </a:rPr>
              <a:t> for mate </a:t>
            </a:r>
            <a:r>
              <a:rPr lang="fr-FR" sz="2400" dirty="0" err="1">
                <a:solidFill>
                  <a:schemeClr val="tx1"/>
                </a:solidFill>
              </a:rPr>
              <a:t>copying</a:t>
            </a:r>
            <a:r>
              <a:rPr lang="fr-FR" sz="2400" dirty="0">
                <a:solidFill>
                  <a:schemeClr val="tx1"/>
                </a:solidFill>
              </a:rPr>
              <a:t>, not </a:t>
            </a:r>
            <a:r>
              <a:rPr lang="fr-FR" sz="2400" dirty="0">
                <a:solidFill>
                  <a:srgbClr val="FF0000"/>
                </a:solidFill>
              </a:rPr>
              <a:t>rejection</a:t>
            </a:r>
            <a:endParaRPr lang="fr-FR" sz="2400" dirty="0">
              <a:solidFill>
                <a:schemeClr val="tx1"/>
              </a:solidFill>
            </a:endParaRPr>
          </a:p>
          <a:p>
            <a:pPr lvl="0" algn="ctr"/>
            <a:endParaRPr lang="fr-F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54D6C-844B-4FD7-BC8C-06B473B3D097}"/>
              </a:ext>
            </a:extLst>
          </p:cNvPr>
          <p:cNvSpPr txBox="1"/>
          <p:nvPr/>
        </p:nvSpPr>
        <p:spPr>
          <a:xfrm>
            <a:off x="1375953" y="2969477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Mate </a:t>
            </a:r>
            <a:r>
              <a:rPr lang="fr-FR" u="sng" dirty="0" err="1"/>
              <a:t>copying</a:t>
            </a:r>
            <a:r>
              <a:rPr lang="fr-FR" dirty="0"/>
              <a:t> arise </a:t>
            </a:r>
            <a:r>
              <a:rPr lang="fr-FR" dirty="0" err="1"/>
              <a:t>from</a:t>
            </a:r>
            <a:r>
              <a:rPr lang="fr-FR" dirty="0"/>
              <a:t> positive information and </a:t>
            </a:r>
            <a:r>
              <a:rPr lang="fr-FR" dirty="0" err="1"/>
              <a:t>appetitive</a:t>
            </a:r>
            <a:r>
              <a:rPr lang="fr-FR" dirty="0"/>
              <a:t> memory</a:t>
            </a:r>
            <a:endParaRPr lang="en-U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A7D45BF-FD3B-456E-B476-BA4635F9FE82}"/>
              </a:ext>
            </a:extLst>
          </p:cNvPr>
          <p:cNvSpPr/>
          <p:nvPr/>
        </p:nvSpPr>
        <p:spPr>
          <a:xfrm>
            <a:off x="1881051" y="3355539"/>
            <a:ext cx="175933" cy="38606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87F05-58E2-45B1-8B57-2DE0F03BF48A}"/>
              </a:ext>
            </a:extLst>
          </p:cNvPr>
          <p:cNvSpPr txBox="1"/>
          <p:nvPr/>
        </p:nvSpPr>
        <p:spPr>
          <a:xfrm>
            <a:off x="1110665" y="3744622"/>
            <a:ext cx="353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Appetitive indirect (social) learning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6211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35</a:t>
              </a:fld>
              <a:endParaRPr lang="fr-FR"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32428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53271" y="4591284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23F94-8782-4AF4-8C64-864AAE89F7B1}"/>
              </a:ext>
            </a:extLst>
          </p:cNvPr>
          <p:cNvSpPr/>
          <p:nvPr/>
        </p:nvSpPr>
        <p:spPr>
          <a:xfrm>
            <a:off x="5419469" y="3458329"/>
            <a:ext cx="365952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7C48C4-4AE0-48FF-8F72-822D165A6692}"/>
              </a:ext>
            </a:extLst>
          </p:cNvPr>
          <p:cNvSpPr/>
          <p:nvPr/>
        </p:nvSpPr>
        <p:spPr>
          <a:xfrm>
            <a:off x="5580722" y="3411582"/>
            <a:ext cx="446129" cy="14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1FCB0-040C-40CF-A56F-DA191296BBBD}"/>
              </a:ext>
            </a:extLst>
          </p:cNvPr>
          <p:cNvSpPr/>
          <p:nvPr/>
        </p:nvSpPr>
        <p:spPr>
          <a:xfrm>
            <a:off x="5082916" y="2969477"/>
            <a:ext cx="1405011" cy="38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D79FA-CA77-4F2B-8474-821976FB5228}"/>
              </a:ext>
            </a:extLst>
          </p:cNvPr>
          <p:cNvSpPr/>
          <p:nvPr/>
        </p:nvSpPr>
        <p:spPr>
          <a:xfrm>
            <a:off x="4815840" y="3509740"/>
            <a:ext cx="706428" cy="240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431AD-3E81-4CA2-A16C-5107667C1E1D}"/>
              </a:ext>
            </a:extLst>
          </p:cNvPr>
          <p:cNvSpPr/>
          <p:nvPr/>
        </p:nvSpPr>
        <p:spPr>
          <a:xfrm>
            <a:off x="4302033" y="3602293"/>
            <a:ext cx="1483387" cy="2810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angle droit à deux pointes 9">
            <a:extLst>
              <a:ext uri="{FF2B5EF4-FFF2-40B4-BE49-F238E27FC236}">
                <a16:creationId xmlns:a16="http://schemas.microsoft.com/office/drawing/2014/main" id="{61370D39-09B9-4B23-BF0C-1C88E899BCC3}"/>
              </a:ext>
            </a:extLst>
          </p:cNvPr>
          <p:cNvSpPr/>
          <p:nvPr/>
        </p:nvSpPr>
        <p:spPr>
          <a:xfrm rot="5400000">
            <a:off x="476475" y="2474969"/>
            <a:ext cx="937626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1" y="1692588"/>
            <a:ext cx="8437453" cy="888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>
                <a:solidFill>
                  <a:schemeClr val="tx1"/>
                </a:solidFill>
              </a:rPr>
              <a:t>Observation of </a:t>
            </a:r>
            <a:r>
              <a:rPr lang="fr-FR" sz="2400" dirty="0">
                <a:solidFill>
                  <a:schemeClr val="accent6"/>
                </a:solidFill>
              </a:rPr>
              <a:t>acceptance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is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required</a:t>
            </a:r>
            <a:r>
              <a:rPr lang="fr-FR" sz="2400" dirty="0">
                <a:solidFill>
                  <a:schemeClr val="tx1"/>
                </a:solidFill>
              </a:rPr>
              <a:t> for mate </a:t>
            </a:r>
            <a:r>
              <a:rPr lang="fr-FR" sz="2400" dirty="0" err="1">
                <a:solidFill>
                  <a:schemeClr val="tx1"/>
                </a:solidFill>
              </a:rPr>
              <a:t>copying</a:t>
            </a:r>
            <a:r>
              <a:rPr lang="fr-FR" sz="2400" dirty="0">
                <a:solidFill>
                  <a:schemeClr val="tx1"/>
                </a:solidFill>
              </a:rPr>
              <a:t>, not </a:t>
            </a:r>
            <a:r>
              <a:rPr lang="fr-FR" sz="2400" dirty="0">
                <a:solidFill>
                  <a:srgbClr val="FF0000"/>
                </a:solidFill>
              </a:rPr>
              <a:t>rejection</a:t>
            </a:r>
            <a:endParaRPr lang="fr-FR" sz="2400" dirty="0">
              <a:solidFill>
                <a:schemeClr val="tx1"/>
              </a:solidFill>
            </a:endParaRPr>
          </a:p>
          <a:p>
            <a:pPr lvl="0" algn="ctr"/>
            <a:endParaRPr lang="fr-F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54D6C-844B-4FD7-BC8C-06B473B3D097}"/>
              </a:ext>
            </a:extLst>
          </p:cNvPr>
          <p:cNvSpPr txBox="1"/>
          <p:nvPr/>
        </p:nvSpPr>
        <p:spPr>
          <a:xfrm>
            <a:off x="1375953" y="2969477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Mate </a:t>
            </a:r>
            <a:r>
              <a:rPr lang="fr-FR" u="sng" dirty="0" err="1"/>
              <a:t>copying</a:t>
            </a:r>
            <a:r>
              <a:rPr lang="fr-FR" dirty="0"/>
              <a:t> arise </a:t>
            </a:r>
            <a:r>
              <a:rPr lang="fr-FR" dirty="0" err="1"/>
              <a:t>from</a:t>
            </a:r>
            <a:r>
              <a:rPr lang="fr-FR" dirty="0"/>
              <a:t> positive information and </a:t>
            </a:r>
            <a:r>
              <a:rPr lang="fr-FR" dirty="0" err="1"/>
              <a:t>appetitive</a:t>
            </a:r>
            <a:r>
              <a:rPr lang="fr-FR" dirty="0"/>
              <a:t> memory</a:t>
            </a:r>
            <a:endParaRPr lang="en-U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A7D45BF-FD3B-456E-B476-BA4635F9FE82}"/>
              </a:ext>
            </a:extLst>
          </p:cNvPr>
          <p:cNvSpPr/>
          <p:nvPr/>
        </p:nvSpPr>
        <p:spPr>
          <a:xfrm>
            <a:off x="1881051" y="3355539"/>
            <a:ext cx="175933" cy="38606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46">
            <a:extLst>
              <a:ext uri="{FF2B5EF4-FFF2-40B4-BE49-F238E27FC236}">
                <a16:creationId xmlns:a16="http://schemas.microsoft.com/office/drawing/2014/main" id="{803142FF-B9AE-4406-8EE0-5127BD154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64561" y="4144468"/>
            <a:ext cx="805256" cy="599246"/>
          </a:xfrm>
          <a:prstGeom prst="rect">
            <a:avLst/>
          </a:prstGeom>
        </p:spPr>
      </p:pic>
      <p:sp>
        <p:nvSpPr>
          <p:cNvPr id="33" name="Arrow: Left 32">
            <a:extLst>
              <a:ext uri="{FF2B5EF4-FFF2-40B4-BE49-F238E27FC236}">
                <a16:creationId xmlns:a16="http://schemas.microsoft.com/office/drawing/2014/main" id="{1432A2DD-0CD0-405A-A1E6-A144F56EEAC6}"/>
              </a:ext>
            </a:extLst>
          </p:cNvPr>
          <p:cNvSpPr/>
          <p:nvPr/>
        </p:nvSpPr>
        <p:spPr>
          <a:xfrm rot="10800000">
            <a:off x="5303619" y="4325081"/>
            <a:ext cx="723232" cy="174485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F3DFE-8577-435B-A57D-7D54D9480263}"/>
              </a:ext>
            </a:extLst>
          </p:cNvPr>
          <p:cNvSpPr txBox="1"/>
          <p:nvPr/>
        </p:nvSpPr>
        <p:spPr>
          <a:xfrm>
            <a:off x="6077728" y="4221952"/>
            <a:ext cx="179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Learning</a:t>
            </a:r>
            <a:endParaRPr lang="en-US" b="1" dirty="0"/>
          </a:p>
        </p:txBody>
      </p:sp>
      <p:pic>
        <p:nvPicPr>
          <p:cNvPr id="35" name="Image 48">
            <a:extLst>
              <a:ext uri="{FF2B5EF4-FFF2-40B4-BE49-F238E27FC236}">
                <a16:creationId xmlns:a16="http://schemas.microsoft.com/office/drawing/2014/main" id="{102CBAA3-36CB-4E17-A587-2AF8E42D7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659869" y="4221952"/>
            <a:ext cx="697828" cy="566801"/>
          </a:xfrm>
          <a:prstGeom prst="rect">
            <a:avLst/>
          </a:prstGeom>
        </p:spPr>
      </p:pic>
      <p:pic>
        <p:nvPicPr>
          <p:cNvPr id="36" name="Image 8">
            <a:extLst>
              <a:ext uri="{FF2B5EF4-FFF2-40B4-BE49-F238E27FC236}">
                <a16:creationId xmlns:a16="http://schemas.microsoft.com/office/drawing/2014/main" id="{E13B981A-5A2D-4FC1-8C75-675D8B107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83548" y="4171050"/>
            <a:ext cx="815502" cy="657034"/>
          </a:xfrm>
          <a:prstGeom prst="rect">
            <a:avLst/>
          </a:prstGeom>
        </p:spPr>
      </p:pic>
      <p:sp>
        <p:nvSpPr>
          <p:cNvPr id="37" name="Arrow: Left 36">
            <a:extLst>
              <a:ext uri="{FF2B5EF4-FFF2-40B4-BE49-F238E27FC236}">
                <a16:creationId xmlns:a16="http://schemas.microsoft.com/office/drawing/2014/main" id="{4106EBBF-2C35-461B-9B2B-C6C909B36CBD}"/>
              </a:ext>
            </a:extLst>
          </p:cNvPr>
          <p:cNvSpPr/>
          <p:nvPr/>
        </p:nvSpPr>
        <p:spPr>
          <a:xfrm rot="10800000">
            <a:off x="3670873" y="4388960"/>
            <a:ext cx="465097" cy="15188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3882FA-F2F1-4402-AB13-72B488AF0272}"/>
              </a:ext>
            </a:extLst>
          </p:cNvPr>
          <p:cNvSpPr txBox="1"/>
          <p:nvPr/>
        </p:nvSpPr>
        <p:spPr>
          <a:xfrm>
            <a:off x="3356564" y="4557510"/>
            <a:ext cx="109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Information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575D26-068D-4853-A64F-81C71F5AADB8}"/>
              </a:ext>
            </a:extLst>
          </p:cNvPr>
          <p:cNvSpPr/>
          <p:nvPr/>
        </p:nvSpPr>
        <p:spPr>
          <a:xfrm>
            <a:off x="4232659" y="4044840"/>
            <a:ext cx="1061994" cy="7736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6EA4F1-8D31-4C5D-89D3-2C651A29C7E4}"/>
              </a:ext>
            </a:extLst>
          </p:cNvPr>
          <p:cNvSpPr txBox="1"/>
          <p:nvPr/>
        </p:nvSpPr>
        <p:spPr>
          <a:xfrm>
            <a:off x="1110664" y="3744622"/>
            <a:ext cx="31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Indirect learning (social)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874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36</a:t>
              </a:fld>
              <a:endParaRPr lang="fr-FR" sz="24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660-57CD-48F5-9078-0F0ED7939ADC}"/>
              </a:ext>
            </a:extLst>
          </p:cNvPr>
          <p:cNvSpPr/>
          <p:nvPr/>
        </p:nvSpPr>
        <p:spPr>
          <a:xfrm>
            <a:off x="353272" y="4053805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B22A96-A2FC-47AD-970D-D0028CAD968D}"/>
              </a:ext>
            </a:extLst>
          </p:cNvPr>
          <p:cNvSpPr/>
          <p:nvPr/>
        </p:nvSpPr>
        <p:spPr>
          <a:xfrm>
            <a:off x="5136354" y="4632428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CF3CD-6789-4B97-9D23-A65373DD955C}"/>
              </a:ext>
            </a:extLst>
          </p:cNvPr>
          <p:cNvSpPr/>
          <p:nvPr/>
        </p:nvSpPr>
        <p:spPr>
          <a:xfrm>
            <a:off x="6524441" y="4154643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FE6F2F-6927-465D-81B1-D10B43E7AF2B}"/>
              </a:ext>
            </a:extLst>
          </p:cNvPr>
          <p:cNvSpPr/>
          <p:nvPr/>
        </p:nvSpPr>
        <p:spPr>
          <a:xfrm>
            <a:off x="353271" y="4591284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F93A13-2C98-4713-8CA2-6552B6AD7B56}"/>
              </a:ext>
            </a:extLst>
          </p:cNvPr>
          <p:cNvSpPr/>
          <p:nvPr/>
        </p:nvSpPr>
        <p:spPr>
          <a:xfrm>
            <a:off x="4241624" y="4004757"/>
            <a:ext cx="1220787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23F94-8782-4AF4-8C64-864AAE89F7B1}"/>
              </a:ext>
            </a:extLst>
          </p:cNvPr>
          <p:cNvSpPr/>
          <p:nvPr/>
        </p:nvSpPr>
        <p:spPr>
          <a:xfrm>
            <a:off x="5419469" y="3458329"/>
            <a:ext cx="365952" cy="240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7C48C4-4AE0-48FF-8F72-822D165A6692}"/>
              </a:ext>
            </a:extLst>
          </p:cNvPr>
          <p:cNvSpPr/>
          <p:nvPr/>
        </p:nvSpPr>
        <p:spPr>
          <a:xfrm>
            <a:off x="5580722" y="3411582"/>
            <a:ext cx="446129" cy="143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1FCB0-040C-40CF-A56F-DA191296BBBD}"/>
              </a:ext>
            </a:extLst>
          </p:cNvPr>
          <p:cNvSpPr/>
          <p:nvPr/>
        </p:nvSpPr>
        <p:spPr>
          <a:xfrm>
            <a:off x="5082916" y="2969477"/>
            <a:ext cx="1405011" cy="38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AD79FA-CA77-4F2B-8474-821976FB5228}"/>
              </a:ext>
            </a:extLst>
          </p:cNvPr>
          <p:cNvSpPr/>
          <p:nvPr/>
        </p:nvSpPr>
        <p:spPr>
          <a:xfrm>
            <a:off x="4815840" y="3509740"/>
            <a:ext cx="706428" cy="240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431AD-3E81-4CA2-A16C-5107667C1E1D}"/>
              </a:ext>
            </a:extLst>
          </p:cNvPr>
          <p:cNvSpPr/>
          <p:nvPr/>
        </p:nvSpPr>
        <p:spPr>
          <a:xfrm>
            <a:off x="4302033" y="3602293"/>
            <a:ext cx="1483387" cy="2810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angle droit à deux pointes 9">
            <a:extLst>
              <a:ext uri="{FF2B5EF4-FFF2-40B4-BE49-F238E27FC236}">
                <a16:creationId xmlns:a16="http://schemas.microsoft.com/office/drawing/2014/main" id="{61370D39-09B9-4B23-BF0C-1C88E899BCC3}"/>
              </a:ext>
            </a:extLst>
          </p:cNvPr>
          <p:cNvSpPr/>
          <p:nvPr/>
        </p:nvSpPr>
        <p:spPr>
          <a:xfrm rot="5400000">
            <a:off x="476475" y="2474969"/>
            <a:ext cx="937626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1" y="1692588"/>
            <a:ext cx="8437453" cy="888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sym typeface="Wingdings" panose="05000000000000000000" pitchFamily="2" charset="2"/>
              </a:rPr>
              <a:t>I. </a:t>
            </a:r>
            <a:r>
              <a:rPr lang="fr-FR" sz="2400" dirty="0">
                <a:solidFill>
                  <a:schemeClr val="tx1"/>
                </a:solidFill>
              </a:rPr>
              <a:t>Observation of </a:t>
            </a:r>
            <a:r>
              <a:rPr lang="fr-FR" sz="2400" dirty="0">
                <a:solidFill>
                  <a:schemeClr val="accent6"/>
                </a:solidFill>
              </a:rPr>
              <a:t>acceptance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is</a:t>
            </a: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dirty="0" err="1">
                <a:solidFill>
                  <a:schemeClr val="tx1"/>
                </a:solidFill>
              </a:rPr>
              <a:t>required</a:t>
            </a:r>
            <a:r>
              <a:rPr lang="fr-FR" sz="2400" dirty="0">
                <a:solidFill>
                  <a:schemeClr val="tx1"/>
                </a:solidFill>
              </a:rPr>
              <a:t> for mate </a:t>
            </a:r>
            <a:r>
              <a:rPr lang="fr-FR" sz="2400" dirty="0" err="1">
                <a:solidFill>
                  <a:schemeClr val="tx1"/>
                </a:solidFill>
              </a:rPr>
              <a:t>copying</a:t>
            </a:r>
            <a:r>
              <a:rPr lang="fr-FR" sz="2400" dirty="0">
                <a:solidFill>
                  <a:schemeClr val="tx1"/>
                </a:solidFill>
              </a:rPr>
              <a:t>, not </a:t>
            </a:r>
            <a:r>
              <a:rPr lang="fr-FR" sz="2400" dirty="0">
                <a:solidFill>
                  <a:srgbClr val="FF0000"/>
                </a:solidFill>
              </a:rPr>
              <a:t>rejection</a:t>
            </a:r>
            <a:endParaRPr lang="fr-FR" sz="2400" dirty="0">
              <a:solidFill>
                <a:schemeClr val="tx1"/>
              </a:solidFill>
            </a:endParaRPr>
          </a:p>
          <a:p>
            <a:pPr lvl="0" algn="ctr"/>
            <a:endParaRPr lang="fr-F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54D6C-844B-4FD7-BC8C-06B473B3D097}"/>
              </a:ext>
            </a:extLst>
          </p:cNvPr>
          <p:cNvSpPr txBox="1"/>
          <p:nvPr/>
        </p:nvSpPr>
        <p:spPr>
          <a:xfrm>
            <a:off x="1375953" y="2969477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Mate </a:t>
            </a:r>
            <a:r>
              <a:rPr lang="fr-FR" u="sng" dirty="0" err="1"/>
              <a:t>copying</a:t>
            </a:r>
            <a:r>
              <a:rPr lang="fr-FR" dirty="0"/>
              <a:t> arise </a:t>
            </a:r>
            <a:r>
              <a:rPr lang="fr-FR" dirty="0" err="1"/>
              <a:t>from</a:t>
            </a:r>
            <a:r>
              <a:rPr lang="fr-FR" dirty="0"/>
              <a:t> positive information and </a:t>
            </a:r>
            <a:r>
              <a:rPr lang="fr-FR" dirty="0" err="1"/>
              <a:t>appetitive</a:t>
            </a:r>
            <a:r>
              <a:rPr lang="fr-FR" dirty="0"/>
              <a:t> memory</a:t>
            </a:r>
            <a:endParaRPr lang="en-US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9A7D45BF-FD3B-456E-B476-BA4635F9FE82}"/>
              </a:ext>
            </a:extLst>
          </p:cNvPr>
          <p:cNvSpPr/>
          <p:nvPr/>
        </p:nvSpPr>
        <p:spPr>
          <a:xfrm>
            <a:off x="1881051" y="3355539"/>
            <a:ext cx="175933" cy="38606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87F05-58E2-45B1-8B57-2DE0F03BF48A}"/>
              </a:ext>
            </a:extLst>
          </p:cNvPr>
          <p:cNvSpPr txBox="1"/>
          <p:nvPr/>
        </p:nvSpPr>
        <p:spPr>
          <a:xfrm>
            <a:off x="1110664" y="3744622"/>
            <a:ext cx="31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Indirect learning (social)</a:t>
            </a:r>
            <a:endParaRPr lang="en-US" b="1" dirty="0"/>
          </a:p>
        </p:txBody>
      </p:sp>
      <p:pic>
        <p:nvPicPr>
          <p:cNvPr id="28" name="Image 46">
            <a:extLst>
              <a:ext uri="{FF2B5EF4-FFF2-40B4-BE49-F238E27FC236}">
                <a16:creationId xmlns:a16="http://schemas.microsoft.com/office/drawing/2014/main" id="{803142FF-B9AE-4406-8EE0-5127BD154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363798" y="4146869"/>
            <a:ext cx="805256" cy="5992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128E90-1332-4E66-8E16-FA67B81C32E2}"/>
              </a:ext>
            </a:extLst>
          </p:cNvPr>
          <p:cNvSpPr txBox="1"/>
          <p:nvPr/>
        </p:nvSpPr>
        <p:spPr>
          <a:xfrm>
            <a:off x="1160308" y="4964600"/>
            <a:ext cx="320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Direct learning (non social)</a:t>
            </a:r>
            <a:endParaRPr lang="en-US" b="1" dirty="0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1432A2DD-0CD0-405A-A1E6-A144F56EEAC6}"/>
              </a:ext>
            </a:extLst>
          </p:cNvPr>
          <p:cNvSpPr/>
          <p:nvPr/>
        </p:nvSpPr>
        <p:spPr>
          <a:xfrm rot="10800000">
            <a:off x="5303619" y="4325081"/>
            <a:ext cx="723232" cy="174485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F3DFE-8577-435B-A57D-7D54D9480263}"/>
              </a:ext>
            </a:extLst>
          </p:cNvPr>
          <p:cNvSpPr txBox="1"/>
          <p:nvPr/>
        </p:nvSpPr>
        <p:spPr>
          <a:xfrm>
            <a:off x="6077728" y="4221952"/>
            <a:ext cx="179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Learning</a:t>
            </a:r>
            <a:endParaRPr lang="en-US" b="1" dirty="0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4106EBBF-2C35-461B-9B2B-C6C909B36CBD}"/>
              </a:ext>
            </a:extLst>
          </p:cNvPr>
          <p:cNvSpPr/>
          <p:nvPr/>
        </p:nvSpPr>
        <p:spPr>
          <a:xfrm rot="10800000">
            <a:off x="3670873" y="4388960"/>
            <a:ext cx="465097" cy="15188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3CEAD7-A2E0-4883-A25E-59D7D265BBB6}"/>
              </a:ext>
            </a:extLst>
          </p:cNvPr>
          <p:cNvSpPr txBox="1"/>
          <p:nvPr/>
        </p:nvSpPr>
        <p:spPr>
          <a:xfrm>
            <a:off x="3356564" y="4557510"/>
            <a:ext cx="109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Information</a:t>
            </a:r>
            <a:endParaRPr lang="en-US" dirty="0"/>
          </a:p>
        </p:txBody>
      </p:sp>
      <p:pic>
        <p:nvPicPr>
          <p:cNvPr id="29" name="Image 48">
            <a:extLst>
              <a:ext uri="{FF2B5EF4-FFF2-40B4-BE49-F238E27FC236}">
                <a16:creationId xmlns:a16="http://schemas.microsoft.com/office/drawing/2014/main" id="{F1A050D9-9886-4E88-97FB-A6C6048AED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59869" y="4221952"/>
            <a:ext cx="697828" cy="566801"/>
          </a:xfrm>
          <a:prstGeom prst="rect">
            <a:avLst/>
          </a:prstGeom>
        </p:spPr>
      </p:pic>
      <p:pic>
        <p:nvPicPr>
          <p:cNvPr id="30" name="Image 8">
            <a:extLst>
              <a:ext uri="{FF2B5EF4-FFF2-40B4-BE49-F238E27FC236}">
                <a16:creationId xmlns:a16="http://schemas.microsoft.com/office/drawing/2014/main" id="{43F35737-AEDE-4E4E-B905-034F5ADAFC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483548" y="4171050"/>
            <a:ext cx="815502" cy="657034"/>
          </a:xfrm>
          <a:prstGeom prst="rect">
            <a:avLst/>
          </a:prstGeom>
        </p:spPr>
      </p:pic>
      <p:pic>
        <p:nvPicPr>
          <p:cNvPr id="40" name="Image 48">
            <a:extLst>
              <a:ext uri="{FF2B5EF4-FFF2-40B4-BE49-F238E27FC236}">
                <a16:creationId xmlns:a16="http://schemas.microsoft.com/office/drawing/2014/main" id="{A3190932-275E-487D-BEE5-251C9933D6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22229" y="5665029"/>
            <a:ext cx="697828" cy="566801"/>
          </a:xfrm>
          <a:prstGeom prst="rect">
            <a:avLst/>
          </a:prstGeom>
        </p:spPr>
      </p:pic>
      <p:pic>
        <p:nvPicPr>
          <p:cNvPr id="41" name="Image 8">
            <a:extLst>
              <a:ext uri="{FF2B5EF4-FFF2-40B4-BE49-F238E27FC236}">
                <a16:creationId xmlns:a16="http://schemas.microsoft.com/office/drawing/2014/main" id="{22C2E98B-C295-4E2B-973A-3F3B86470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545908" y="5614127"/>
            <a:ext cx="815502" cy="657034"/>
          </a:xfrm>
          <a:prstGeom prst="rect">
            <a:avLst/>
          </a:prstGeom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71ACBDF1-A8B0-444E-B732-E0CB3B72B23F}"/>
              </a:ext>
            </a:extLst>
          </p:cNvPr>
          <p:cNvSpPr/>
          <p:nvPr/>
        </p:nvSpPr>
        <p:spPr>
          <a:xfrm rot="10800000">
            <a:off x="3527924" y="5826940"/>
            <a:ext cx="723232" cy="174485"/>
          </a:xfrm>
          <a:prstGeom prst="lef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385C5C-30D2-4C1C-9628-2E695B5F2861}"/>
              </a:ext>
            </a:extLst>
          </p:cNvPr>
          <p:cNvSpPr txBox="1"/>
          <p:nvPr/>
        </p:nvSpPr>
        <p:spPr>
          <a:xfrm>
            <a:off x="4302033" y="5723811"/>
            <a:ext cx="179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Learning</a:t>
            </a:r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389B51-028F-4C49-8EEE-A4D804A0958F}"/>
              </a:ext>
            </a:extLst>
          </p:cNvPr>
          <p:cNvSpPr/>
          <p:nvPr/>
        </p:nvSpPr>
        <p:spPr>
          <a:xfrm>
            <a:off x="4241624" y="4053805"/>
            <a:ext cx="1061994" cy="77360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0C71AD-728F-4BC0-8960-FF8866F7085A}"/>
              </a:ext>
            </a:extLst>
          </p:cNvPr>
          <p:cNvSpPr/>
          <p:nvPr/>
        </p:nvSpPr>
        <p:spPr>
          <a:xfrm>
            <a:off x="2294570" y="5799371"/>
            <a:ext cx="1061994" cy="5668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7F8F0C-E5C0-4FFB-A325-BA7ED1879C43}"/>
              </a:ext>
            </a:extLst>
          </p:cNvPr>
          <p:cNvSpPr/>
          <p:nvPr/>
        </p:nvSpPr>
        <p:spPr>
          <a:xfrm>
            <a:off x="4237389" y="4041425"/>
            <a:ext cx="1061994" cy="77360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9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Direct learning </a:t>
            </a:r>
            <a:r>
              <a:rPr lang="fr-FR" sz="2400" b="1" dirty="0" err="1"/>
              <a:t>mechanisms</a:t>
            </a:r>
            <a:endParaRPr lang="fr-FR" sz="2400" b="1" dirty="0"/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2AE2A9-6447-488C-939F-FDE0BED0C093}"/>
              </a:ext>
            </a:extLst>
          </p:cNvPr>
          <p:cNvGrpSpPr/>
          <p:nvPr/>
        </p:nvGrpSpPr>
        <p:grpSpPr>
          <a:xfrm>
            <a:off x="751408" y="2196010"/>
            <a:ext cx="7926654" cy="1240186"/>
            <a:chOff x="667231" y="3311876"/>
            <a:chExt cx="5942230" cy="866392"/>
          </a:xfrm>
        </p:grpSpPr>
        <p:pic>
          <p:nvPicPr>
            <p:cNvPr id="30" name="Picture 9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FFB9A7B7-AEC0-4DC2-9901-C2EFA0EDA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51" b="32564"/>
            <a:stretch/>
          </p:blipFill>
          <p:spPr>
            <a:xfrm>
              <a:off x="2239588" y="3429000"/>
              <a:ext cx="987173" cy="370190"/>
            </a:xfrm>
            <a:prstGeom prst="rect">
              <a:avLst/>
            </a:prstGeom>
          </p:spPr>
        </p:pic>
        <p:sp>
          <p:nvSpPr>
            <p:cNvPr id="31" name="Plus Sign 13">
              <a:extLst>
                <a:ext uri="{FF2B5EF4-FFF2-40B4-BE49-F238E27FC236}">
                  <a16:creationId xmlns:a16="http://schemas.microsoft.com/office/drawing/2014/main" id="{0B461486-3A7A-4AAF-8F40-30D5DD7C9D07}"/>
                </a:ext>
              </a:extLst>
            </p:cNvPr>
            <p:cNvSpPr/>
            <p:nvPr/>
          </p:nvSpPr>
          <p:spPr>
            <a:xfrm>
              <a:off x="1592293" y="3382549"/>
              <a:ext cx="347295" cy="370190"/>
            </a:xfrm>
            <a:prstGeom prst="mathPlus">
              <a:avLst>
                <a:gd name="adj1" fmla="val 833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Arrow: Right 14">
              <a:extLst>
                <a:ext uri="{FF2B5EF4-FFF2-40B4-BE49-F238E27FC236}">
                  <a16:creationId xmlns:a16="http://schemas.microsoft.com/office/drawing/2014/main" id="{DCE1772B-3A39-448E-8B8D-2042ACFBD484}"/>
                </a:ext>
              </a:extLst>
            </p:cNvPr>
            <p:cNvSpPr/>
            <p:nvPr/>
          </p:nvSpPr>
          <p:spPr>
            <a:xfrm>
              <a:off x="3526762" y="3495352"/>
              <a:ext cx="589085" cy="167054"/>
            </a:xfrm>
            <a:prstGeom prst="rightArrow">
              <a:avLst>
                <a:gd name="adj1" fmla="val 27131"/>
                <a:gd name="adj2" fmla="val 5381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7309F86A-BD84-4BD3-8B9F-C37E96252E16}"/>
                </a:ext>
              </a:extLst>
            </p:cNvPr>
            <p:cNvSpPr txBox="1"/>
            <p:nvPr/>
          </p:nvSpPr>
          <p:spPr>
            <a:xfrm>
              <a:off x="4219346" y="3437680"/>
              <a:ext cx="2390115" cy="32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	Associative learning</a:t>
              </a:r>
              <a:endParaRPr lang="en-US" sz="2400" dirty="0"/>
            </a:p>
          </p:txBody>
        </p:sp>
        <p:pic>
          <p:nvPicPr>
            <p:cNvPr id="34" name="Picture 2" descr="Résultat de recherche d'images pour &quot;Cloche&quot;">
              <a:extLst>
                <a:ext uri="{FF2B5EF4-FFF2-40B4-BE49-F238E27FC236}">
                  <a16:creationId xmlns:a16="http://schemas.microsoft.com/office/drawing/2014/main" id="{A9774673-EF86-4965-B9DA-CCEDC484D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17" y="3311876"/>
              <a:ext cx="448628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D3FB114E-32B6-4587-8387-02EF449D9B4B}"/>
                </a:ext>
              </a:extLst>
            </p:cNvPr>
            <p:cNvSpPr/>
            <p:nvPr/>
          </p:nvSpPr>
          <p:spPr>
            <a:xfrm rot="11910513">
              <a:off x="727707" y="3395999"/>
              <a:ext cx="240030" cy="365760"/>
            </a:xfrm>
            <a:prstGeom prst="arc">
              <a:avLst>
                <a:gd name="adj1" fmla="val 17169447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72D52F5D-7986-42B0-AF29-09005D74CD5C}"/>
                </a:ext>
              </a:extLst>
            </p:cNvPr>
            <p:cNvSpPr/>
            <p:nvPr/>
          </p:nvSpPr>
          <p:spPr>
            <a:xfrm rot="11515950">
              <a:off x="667231" y="3412567"/>
              <a:ext cx="240030" cy="365760"/>
            </a:xfrm>
            <a:prstGeom prst="arc">
              <a:avLst>
                <a:gd name="adj1" fmla="val 18196504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BA11A44D-C74C-4DEC-B86F-355BD32BFED6}"/>
                </a:ext>
              </a:extLst>
            </p:cNvPr>
            <p:cNvSpPr/>
            <p:nvPr/>
          </p:nvSpPr>
          <p:spPr>
            <a:xfrm rot="1156252">
              <a:off x="998630" y="3466351"/>
              <a:ext cx="240030" cy="365760"/>
            </a:xfrm>
            <a:prstGeom prst="arc">
              <a:avLst>
                <a:gd name="adj1" fmla="val 18196504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4FDDCD-D016-480F-B249-F6D3D6401AF7}"/>
                </a:ext>
              </a:extLst>
            </p:cNvPr>
            <p:cNvSpPr/>
            <p:nvPr/>
          </p:nvSpPr>
          <p:spPr>
            <a:xfrm rot="1550815">
              <a:off x="943065" y="3469123"/>
              <a:ext cx="240030" cy="365760"/>
            </a:xfrm>
            <a:prstGeom prst="arc">
              <a:avLst>
                <a:gd name="adj1" fmla="val 17169447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B14EB254-97B2-4FC0-A211-75C23EFEA02A}"/>
                </a:ext>
              </a:extLst>
            </p:cNvPr>
            <p:cNvSpPr txBox="1"/>
            <p:nvPr/>
          </p:nvSpPr>
          <p:spPr>
            <a:xfrm>
              <a:off x="1815466" y="3855749"/>
              <a:ext cx="1835417" cy="32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/>
                <a:t>Unconditional</a:t>
              </a:r>
              <a:endParaRPr lang="en-US" sz="2400" dirty="0"/>
            </a:p>
          </p:txBody>
        </p:sp>
      </p:grpSp>
      <p:grpSp>
        <p:nvGrpSpPr>
          <p:cNvPr id="29" name="Groupe 10">
            <a:extLst>
              <a:ext uri="{FF2B5EF4-FFF2-40B4-BE49-F238E27FC236}">
                <a16:creationId xmlns:a16="http://schemas.microsoft.com/office/drawing/2014/main" id="{945019B5-F884-49D7-BF36-FD523E591C3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43" name="Diagramme 11">
              <a:extLst>
                <a:ext uri="{FF2B5EF4-FFF2-40B4-BE49-F238E27FC236}">
                  <a16:creationId xmlns:a16="http://schemas.microsoft.com/office/drawing/2014/main" id="{5B7FC194-A718-4586-8245-93517D6EBD8C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7" name="ZoneTexte 12">
              <a:extLst>
                <a:ext uri="{FF2B5EF4-FFF2-40B4-BE49-F238E27FC236}">
                  <a16:creationId xmlns:a16="http://schemas.microsoft.com/office/drawing/2014/main" id="{016834A3-9F21-4F49-BE0D-677DD7AB6F0B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37</a:t>
              </a:fld>
              <a:endParaRPr lang="fr-FR" sz="2400" dirty="0"/>
            </a:p>
          </p:txBody>
        </p:sp>
      </p:grpSp>
      <p:sp>
        <p:nvSpPr>
          <p:cNvPr id="18" name="TextBox 22">
            <a:extLst>
              <a:ext uri="{FF2B5EF4-FFF2-40B4-BE49-F238E27FC236}">
                <a16:creationId xmlns:a16="http://schemas.microsoft.com/office/drawing/2014/main" id="{A4A1EC5F-34E8-43C2-A6B5-841EF8BEFD6A}"/>
              </a:ext>
            </a:extLst>
          </p:cNvPr>
          <p:cNvSpPr txBox="1"/>
          <p:nvPr/>
        </p:nvSpPr>
        <p:spPr>
          <a:xfrm>
            <a:off x="357055" y="2976044"/>
            <a:ext cx="1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812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Direct learning </a:t>
            </a:r>
            <a:r>
              <a:rPr lang="fr-FR" sz="2400" b="1" dirty="0" err="1"/>
              <a:t>mechanisms</a:t>
            </a:r>
            <a:endParaRPr lang="fr-FR" sz="2400" b="1" dirty="0"/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2AE2A9-6447-488C-939F-FDE0BED0C093}"/>
              </a:ext>
            </a:extLst>
          </p:cNvPr>
          <p:cNvGrpSpPr/>
          <p:nvPr/>
        </p:nvGrpSpPr>
        <p:grpSpPr>
          <a:xfrm>
            <a:off x="751408" y="2196002"/>
            <a:ext cx="8154881" cy="748651"/>
            <a:chOff x="667231" y="3311876"/>
            <a:chExt cx="6113321" cy="523007"/>
          </a:xfrm>
        </p:grpSpPr>
        <p:pic>
          <p:nvPicPr>
            <p:cNvPr id="30" name="Picture 9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FFB9A7B7-AEC0-4DC2-9901-C2EFA0EDA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51" b="32564"/>
            <a:stretch/>
          </p:blipFill>
          <p:spPr>
            <a:xfrm>
              <a:off x="2239588" y="3429000"/>
              <a:ext cx="987173" cy="370190"/>
            </a:xfrm>
            <a:prstGeom prst="rect">
              <a:avLst/>
            </a:prstGeom>
          </p:spPr>
        </p:pic>
        <p:sp>
          <p:nvSpPr>
            <p:cNvPr id="31" name="Plus Sign 13">
              <a:extLst>
                <a:ext uri="{FF2B5EF4-FFF2-40B4-BE49-F238E27FC236}">
                  <a16:creationId xmlns:a16="http://schemas.microsoft.com/office/drawing/2014/main" id="{0B461486-3A7A-4AAF-8F40-30D5DD7C9D07}"/>
                </a:ext>
              </a:extLst>
            </p:cNvPr>
            <p:cNvSpPr/>
            <p:nvPr/>
          </p:nvSpPr>
          <p:spPr>
            <a:xfrm>
              <a:off x="1592293" y="3382549"/>
              <a:ext cx="347295" cy="370190"/>
            </a:xfrm>
            <a:prstGeom prst="mathPlus">
              <a:avLst>
                <a:gd name="adj1" fmla="val 833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2" name="Arrow: Right 14">
              <a:extLst>
                <a:ext uri="{FF2B5EF4-FFF2-40B4-BE49-F238E27FC236}">
                  <a16:creationId xmlns:a16="http://schemas.microsoft.com/office/drawing/2014/main" id="{DCE1772B-3A39-448E-8B8D-2042ACFBD484}"/>
                </a:ext>
              </a:extLst>
            </p:cNvPr>
            <p:cNvSpPr/>
            <p:nvPr/>
          </p:nvSpPr>
          <p:spPr>
            <a:xfrm>
              <a:off x="3526762" y="3495352"/>
              <a:ext cx="589085" cy="167054"/>
            </a:xfrm>
            <a:prstGeom prst="rightArrow">
              <a:avLst>
                <a:gd name="adj1" fmla="val 27131"/>
                <a:gd name="adj2" fmla="val 5381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7309F86A-BD84-4BD3-8B9F-C37E96252E16}"/>
                </a:ext>
              </a:extLst>
            </p:cNvPr>
            <p:cNvSpPr txBox="1"/>
            <p:nvPr/>
          </p:nvSpPr>
          <p:spPr>
            <a:xfrm>
              <a:off x="4219346" y="3437680"/>
              <a:ext cx="2561206" cy="32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	Associative learning</a:t>
              </a:r>
              <a:endParaRPr lang="en-US" sz="2400" dirty="0"/>
            </a:p>
          </p:txBody>
        </p:sp>
        <p:pic>
          <p:nvPicPr>
            <p:cNvPr id="34" name="Picture 2" descr="Résultat de recherche d'images pour &quot;Cloche&quot;">
              <a:extLst>
                <a:ext uri="{FF2B5EF4-FFF2-40B4-BE49-F238E27FC236}">
                  <a16:creationId xmlns:a16="http://schemas.microsoft.com/office/drawing/2014/main" id="{A9774673-EF86-4965-B9DA-CCEDC484D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17" y="3311876"/>
              <a:ext cx="448628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D3FB114E-32B6-4587-8387-02EF449D9B4B}"/>
                </a:ext>
              </a:extLst>
            </p:cNvPr>
            <p:cNvSpPr/>
            <p:nvPr/>
          </p:nvSpPr>
          <p:spPr>
            <a:xfrm rot="11910513">
              <a:off x="727707" y="3395999"/>
              <a:ext cx="240030" cy="365760"/>
            </a:xfrm>
            <a:prstGeom prst="arc">
              <a:avLst>
                <a:gd name="adj1" fmla="val 17169447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72D52F5D-7986-42B0-AF29-09005D74CD5C}"/>
                </a:ext>
              </a:extLst>
            </p:cNvPr>
            <p:cNvSpPr/>
            <p:nvPr/>
          </p:nvSpPr>
          <p:spPr>
            <a:xfrm rot="11515950">
              <a:off x="667231" y="3412567"/>
              <a:ext cx="240030" cy="365760"/>
            </a:xfrm>
            <a:prstGeom prst="arc">
              <a:avLst>
                <a:gd name="adj1" fmla="val 18196504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BA11A44D-C74C-4DEC-B86F-355BD32BFED6}"/>
                </a:ext>
              </a:extLst>
            </p:cNvPr>
            <p:cNvSpPr/>
            <p:nvPr/>
          </p:nvSpPr>
          <p:spPr>
            <a:xfrm rot="1156252">
              <a:off x="998630" y="3466351"/>
              <a:ext cx="240030" cy="365760"/>
            </a:xfrm>
            <a:prstGeom prst="arc">
              <a:avLst>
                <a:gd name="adj1" fmla="val 18196504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4FDDCD-D016-480F-B249-F6D3D6401AF7}"/>
                </a:ext>
              </a:extLst>
            </p:cNvPr>
            <p:cNvSpPr/>
            <p:nvPr/>
          </p:nvSpPr>
          <p:spPr>
            <a:xfrm rot="1550815">
              <a:off x="943065" y="3469123"/>
              <a:ext cx="240030" cy="365760"/>
            </a:xfrm>
            <a:prstGeom prst="arc">
              <a:avLst>
                <a:gd name="adj1" fmla="val 17169447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7CF35C70-4102-4EBE-B9BB-0AB711A18A39}"/>
              </a:ext>
            </a:extLst>
          </p:cNvPr>
          <p:cNvSpPr txBox="1"/>
          <p:nvPr/>
        </p:nvSpPr>
        <p:spPr>
          <a:xfrm>
            <a:off x="497541" y="403093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copying</a:t>
            </a:r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2490CD3-995C-437C-AC2C-0F97A57E2402}"/>
              </a:ext>
            </a:extLst>
          </p:cNvPr>
          <p:cNvGrpSpPr/>
          <p:nvPr/>
        </p:nvGrpSpPr>
        <p:grpSpPr>
          <a:xfrm>
            <a:off x="497541" y="4795134"/>
            <a:ext cx="7764520" cy="1149255"/>
            <a:chOff x="476919" y="3382549"/>
            <a:chExt cx="5820686" cy="802869"/>
          </a:xfrm>
        </p:grpSpPr>
        <p:sp>
          <p:nvSpPr>
            <p:cNvPr id="44" name="Plus Sign 13">
              <a:extLst>
                <a:ext uri="{FF2B5EF4-FFF2-40B4-BE49-F238E27FC236}">
                  <a16:creationId xmlns:a16="http://schemas.microsoft.com/office/drawing/2014/main" id="{A636FEA3-7D72-4F17-98FE-A19BFE53700F}"/>
                </a:ext>
              </a:extLst>
            </p:cNvPr>
            <p:cNvSpPr/>
            <p:nvPr/>
          </p:nvSpPr>
          <p:spPr>
            <a:xfrm>
              <a:off x="1592293" y="3382549"/>
              <a:ext cx="347295" cy="370190"/>
            </a:xfrm>
            <a:prstGeom prst="mathPlus">
              <a:avLst>
                <a:gd name="adj1" fmla="val 833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5" name="Arrow: Right 14">
              <a:extLst>
                <a:ext uri="{FF2B5EF4-FFF2-40B4-BE49-F238E27FC236}">
                  <a16:creationId xmlns:a16="http://schemas.microsoft.com/office/drawing/2014/main" id="{798556C6-F39D-4FD6-B77B-E4EFC419DF52}"/>
                </a:ext>
              </a:extLst>
            </p:cNvPr>
            <p:cNvSpPr/>
            <p:nvPr/>
          </p:nvSpPr>
          <p:spPr>
            <a:xfrm>
              <a:off x="3526762" y="3495352"/>
              <a:ext cx="589085" cy="167054"/>
            </a:xfrm>
            <a:prstGeom prst="rightArrow">
              <a:avLst>
                <a:gd name="adj1" fmla="val 27131"/>
                <a:gd name="adj2" fmla="val 5381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D7D7E5D9-8DE0-4B27-91C9-1FA3DCBD686C}"/>
                </a:ext>
              </a:extLst>
            </p:cNvPr>
            <p:cNvSpPr txBox="1"/>
            <p:nvPr/>
          </p:nvSpPr>
          <p:spPr>
            <a:xfrm>
              <a:off x="4219346" y="3437680"/>
              <a:ext cx="2078259" cy="32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	Learning</a:t>
              </a:r>
              <a:endParaRPr lang="en-US" sz="2400" dirty="0"/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7F3CA2D4-5D5D-4E6D-980E-614A8C3142E5}"/>
                </a:ext>
              </a:extLst>
            </p:cNvPr>
            <p:cNvSpPr txBox="1"/>
            <p:nvPr/>
          </p:nvSpPr>
          <p:spPr>
            <a:xfrm>
              <a:off x="476919" y="3862899"/>
              <a:ext cx="1462669" cy="322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 err="1"/>
                <a:t>Conditional</a:t>
              </a:r>
              <a:endParaRPr lang="en-US" sz="2400" dirty="0"/>
            </a:p>
          </p:txBody>
        </p:sp>
      </p:grpSp>
      <p:grpSp>
        <p:nvGrpSpPr>
          <p:cNvPr id="29" name="Groupe 10">
            <a:extLst>
              <a:ext uri="{FF2B5EF4-FFF2-40B4-BE49-F238E27FC236}">
                <a16:creationId xmlns:a16="http://schemas.microsoft.com/office/drawing/2014/main" id="{BF4A689A-1685-4E19-8FE8-1D019043CBCA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43" name="Diagramme 11">
              <a:extLst>
                <a:ext uri="{FF2B5EF4-FFF2-40B4-BE49-F238E27FC236}">
                  <a16:creationId xmlns:a16="http://schemas.microsoft.com/office/drawing/2014/main" id="{2FCFC329-9B48-4076-AEF5-60BE4419C83A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7" name="ZoneTexte 12">
              <a:extLst>
                <a:ext uri="{FF2B5EF4-FFF2-40B4-BE49-F238E27FC236}">
                  <a16:creationId xmlns:a16="http://schemas.microsoft.com/office/drawing/2014/main" id="{8D62ABA9-4BFF-497F-8CA8-43D55FC91190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38</a:t>
              </a:fld>
              <a:endParaRPr lang="fr-FR" sz="2400" dirty="0"/>
            </a:p>
          </p:txBody>
        </p:sp>
      </p:grpSp>
      <p:sp>
        <p:nvSpPr>
          <p:cNvPr id="50" name="TextBox 24">
            <a:extLst>
              <a:ext uri="{FF2B5EF4-FFF2-40B4-BE49-F238E27FC236}">
                <a16:creationId xmlns:a16="http://schemas.microsoft.com/office/drawing/2014/main" id="{91FD2194-697D-47F1-95ED-11DE713BE2CB}"/>
              </a:ext>
            </a:extLst>
          </p:cNvPr>
          <p:cNvSpPr txBox="1"/>
          <p:nvPr/>
        </p:nvSpPr>
        <p:spPr>
          <a:xfrm>
            <a:off x="2283099" y="2974530"/>
            <a:ext cx="244836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Unconditional</a:t>
            </a:r>
            <a:endParaRPr lang="en-US" sz="2400" dirty="0"/>
          </a:p>
        </p:txBody>
      </p:sp>
      <p:sp>
        <p:nvSpPr>
          <p:cNvPr id="51" name="TextBox 24">
            <a:extLst>
              <a:ext uri="{FF2B5EF4-FFF2-40B4-BE49-F238E27FC236}">
                <a16:creationId xmlns:a16="http://schemas.microsoft.com/office/drawing/2014/main" id="{EF3256FE-D260-46DF-937D-BD1200BBA4B5}"/>
              </a:ext>
            </a:extLst>
          </p:cNvPr>
          <p:cNvSpPr txBox="1"/>
          <p:nvPr/>
        </p:nvSpPr>
        <p:spPr>
          <a:xfrm>
            <a:off x="2337117" y="5510033"/>
            <a:ext cx="244836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Unconditional</a:t>
            </a:r>
            <a:endParaRPr lang="en-US" sz="2400" dirty="0"/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03BF69FE-C418-411A-98FE-6D2B1C4AB5DB}"/>
              </a:ext>
            </a:extLst>
          </p:cNvPr>
          <p:cNvSpPr txBox="1"/>
          <p:nvPr/>
        </p:nvSpPr>
        <p:spPr>
          <a:xfrm>
            <a:off x="312583" y="2978854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  <p:pic>
        <p:nvPicPr>
          <p:cNvPr id="39" name="Image 8">
            <a:extLst>
              <a:ext uri="{FF2B5EF4-FFF2-40B4-BE49-F238E27FC236}">
                <a16:creationId xmlns:a16="http://schemas.microsoft.com/office/drawing/2014/main" id="{F02F4D23-EBC2-438D-8D6D-FEB6B77CB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6710" y="4769368"/>
            <a:ext cx="627711" cy="461176"/>
          </a:xfrm>
          <a:prstGeom prst="rect">
            <a:avLst/>
          </a:prstGeom>
        </p:spPr>
      </p:pic>
      <p:pic>
        <p:nvPicPr>
          <p:cNvPr id="40" name="Image 59">
            <a:extLst>
              <a:ext uri="{FF2B5EF4-FFF2-40B4-BE49-F238E27FC236}">
                <a16:creationId xmlns:a16="http://schemas.microsoft.com/office/drawing/2014/main" id="{CD148ED5-E615-4567-B97D-35CF403FD6B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75"/>
          <a:stretch/>
        </p:blipFill>
        <p:spPr>
          <a:xfrm>
            <a:off x="943868" y="4830493"/>
            <a:ext cx="488340" cy="408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5DE178-4E16-4639-8CF8-6D2902537F0B}"/>
              </a:ext>
            </a:extLst>
          </p:cNvPr>
          <p:cNvSpPr/>
          <p:nvPr/>
        </p:nvSpPr>
        <p:spPr>
          <a:xfrm>
            <a:off x="7109012" y="647210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NimbusRomNo9L-Regu"/>
              </a:rPr>
              <a:t>Avargués</a:t>
            </a:r>
            <a:r>
              <a:rPr lang="en-US" dirty="0">
                <a:latin typeface="NimbusRomNo9L-Regu"/>
              </a:rPr>
              <a:t> </a:t>
            </a:r>
            <a:r>
              <a:rPr lang="en-US" i="1" dirty="0">
                <a:latin typeface="NimbusRomNo9L-Regu"/>
              </a:rPr>
              <a:t>et al.,</a:t>
            </a:r>
            <a:r>
              <a:rPr lang="en-US" dirty="0">
                <a:latin typeface="NimbusRomNo9L-Regu"/>
              </a:rPr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7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94C62535-D818-4F4C-957B-4061D1F126CF}"/>
              </a:ext>
            </a:extLst>
          </p:cNvPr>
          <p:cNvGrpSpPr/>
          <p:nvPr/>
        </p:nvGrpSpPr>
        <p:grpSpPr>
          <a:xfrm>
            <a:off x="751408" y="2196000"/>
            <a:ext cx="7812993" cy="1321650"/>
            <a:chOff x="751408" y="2196000"/>
            <a:chExt cx="7812993" cy="1321650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CF5242E9-9A23-499C-9025-38E40C0EAB4B}"/>
                </a:ext>
              </a:extLst>
            </p:cNvPr>
            <p:cNvGrpSpPr/>
            <p:nvPr/>
          </p:nvGrpSpPr>
          <p:grpSpPr>
            <a:xfrm>
              <a:off x="751408" y="2196000"/>
              <a:ext cx="7812993" cy="1321650"/>
              <a:chOff x="667231" y="3311876"/>
              <a:chExt cx="5857023" cy="923304"/>
            </a:xfrm>
          </p:grpSpPr>
          <p:pic>
            <p:nvPicPr>
              <p:cNvPr id="45" name="Picture 9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D74699A6-6363-4CAA-BA14-C8C11D2D42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551" b="32564"/>
              <a:stretch/>
            </p:blipFill>
            <p:spPr>
              <a:xfrm>
                <a:off x="2239588" y="3429000"/>
                <a:ext cx="987173" cy="370190"/>
              </a:xfrm>
              <a:prstGeom prst="rect">
                <a:avLst/>
              </a:prstGeom>
            </p:spPr>
          </p:pic>
          <p:sp>
            <p:nvSpPr>
              <p:cNvPr id="46" name="Plus Sign 13">
                <a:extLst>
                  <a:ext uri="{FF2B5EF4-FFF2-40B4-BE49-F238E27FC236}">
                    <a16:creationId xmlns:a16="http://schemas.microsoft.com/office/drawing/2014/main" id="{509E88C9-93EC-4BBF-A855-9614F26CB686}"/>
                  </a:ext>
                </a:extLst>
              </p:cNvPr>
              <p:cNvSpPr/>
              <p:nvPr/>
            </p:nvSpPr>
            <p:spPr>
              <a:xfrm>
                <a:off x="1592293" y="3382549"/>
                <a:ext cx="347295" cy="370190"/>
              </a:xfrm>
              <a:prstGeom prst="mathPlus">
                <a:avLst>
                  <a:gd name="adj1" fmla="val 833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Arrow: Right 14">
                <a:extLst>
                  <a:ext uri="{FF2B5EF4-FFF2-40B4-BE49-F238E27FC236}">
                    <a16:creationId xmlns:a16="http://schemas.microsoft.com/office/drawing/2014/main" id="{D416AD40-1649-486D-AB66-23A2326DF22F}"/>
                  </a:ext>
                </a:extLst>
              </p:cNvPr>
              <p:cNvSpPr/>
              <p:nvPr/>
            </p:nvSpPr>
            <p:spPr>
              <a:xfrm>
                <a:off x="3526762" y="3495352"/>
                <a:ext cx="589085" cy="167054"/>
              </a:xfrm>
              <a:prstGeom prst="rightArrow">
                <a:avLst>
                  <a:gd name="adj1" fmla="val 27131"/>
                  <a:gd name="adj2" fmla="val 5381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ABBEACBE-40E5-4BED-AFA2-D792B33D50F8}"/>
                  </a:ext>
                </a:extLst>
              </p:cNvPr>
              <p:cNvSpPr txBox="1"/>
              <p:nvPr/>
            </p:nvSpPr>
            <p:spPr>
              <a:xfrm>
                <a:off x="4445995" y="3429000"/>
                <a:ext cx="2078259" cy="32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rgbClr val="548235"/>
                    </a:solidFill>
                  </a:rPr>
                  <a:t>Appetitive</a:t>
                </a:r>
                <a:r>
                  <a:rPr lang="fr-FR" sz="2400" dirty="0">
                    <a:solidFill>
                      <a:srgbClr val="548235"/>
                    </a:solidFill>
                  </a:rPr>
                  <a:t> learning</a:t>
                </a:r>
                <a:endParaRPr lang="en-US" sz="2400" dirty="0">
                  <a:solidFill>
                    <a:srgbClr val="548235"/>
                  </a:solidFill>
                </a:endParaRPr>
              </a:p>
            </p:txBody>
          </p:sp>
          <p:pic>
            <p:nvPicPr>
              <p:cNvPr id="53" name="Picture 2" descr="Résultat de recherche d'images pour &quot;Cloche&quot;">
                <a:extLst>
                  <a:ext uri="{FF2B5EF4-FFF2-40B4-BE49-F238E27FC236}">
                    <a16:creationId xmlns:a16="http://schemas.microsoft.com/office/drawing/2014/main" id="{6CED5610-4C28-4340-AB79-2B8EB4F71C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017" y="3311876"/>
                <a:ext cx="448628" cy="448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36A1AE50-9D20-44CC-9150-F5723C6FD136}"/>
                  </a:ext>
                </a:extLst>
              </p:cNvPr>
              <p:cNvSpPr/>
              <p:nvPr/>
            </p:nvSpPr>
            <p:spPr>
              <a:xfrm rot="11910513">
                <a:off x="727707" y="3395999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4E512122-FBEA-4218-82AD-E5025F3E5C40}"/>
                  </a:ext>
                </a:extLst>
              </p:cNvPr>
              <p:cNvSpPr/>
              <p:nvPr/>
            </p:nvSpPr>
            <p:spPr>
              <a:xfrm rot="11515950">
                <a:off x="667231" y="3412567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45FDF30C-8156-494F-8112-F6AD11008267}"/>
                  </a:ext>
                </a:extLst>
              </p:cNvPr>
              <p:cNvSpPr/>
              <p:nvPr/>
            </p:nvSpPr>
            <p:spPr>
              <a:xfrm rot="1156252">
                <a:off x="998630" y="3466351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DD0B7D1-F440-4D5A-81DA-13E37A4D550F}"/>
                  </a:ext>
                </a:extLst>
              </p:cNvPr>
              <p:cNvSpPr/>
              <p:nvPr/>
            </p:nvSpPr>
            <p:spPr>
              <a:xfrm rot="1550815">
                <a:off x="943065" y="3469123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TextBox 24">
                <a:extLst>
                  <a:ext uri="{FF2B5EF4-FFF2-40B4-BE49-F238E27FC236}">
                    <a16:creationId xmlns:a16="http://schemas.microsoft.com/office/drawing/2014/main" id="{6A75F191-4655-4DE6-9E4E-F30EB329D4E5}"/>
                  </a:ext>
                </a:extLst>
              </p:cNvPr>
              <p:cNvSpPr txBox="1"/>
              <p:nvPr/>
            </p:nvSpPr>
            <p:spPr>
              <a:xfrm>
                <a:off x="2045295" y="3912661"/>
                <a:ext cx="1330256" cy="32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solidFill>
                      <a:srgbClr val="548235"/>
                    </a:solidFill>
                  </a:rPr>
                  <a:t>Positive</a:t>
                </a:r>
                <a:endParaRPr lang="en-US" sz="2400">
                  <a:solidFill>
                    <a:srgbClr val="548235"/>
                  </a:solidFill>
                </a:endParaRPr>
              </a:p>
            </p:txBody>
          </p:sp>
        </p:grp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C98B9DC2-CC01-41BE-8B7D-A76F85376BB0}"/>
                </a:ext>
              </a:extLst>
            </p:cNvPr>
            <p:cNvSpPr/>
            <p:nvPr/>
          </p:nvSpPr>
          <p:spPr>
            <a:xfrm>
              <a:off x="2637904" y="2295929"/>
              <a:ext cx="1678055" cy="692330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e 10">
            <a:extLst>
              <a:ext uri="{FF2B5EF4-FFF2-40B4-BE49-F238E27FC236}">
                <a16:creationId xmlns:a16="http://schemas.microsoft.com/office/drawing/2014/main" id="{BFD07B7F-C056-43CE-836B-F21CD28ED497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21" name="Diagramme 11">
              <a:extLst>
                <a:ext uri="{FF2B5EF4-FFF2-40B4-BE49-F238E27FC236}">
                  <a16:creationId xmlns:a16="http://schemas.microsoft.com/office/drawing/2014/main" id="{B847089D-F4C8-4868-81B4-E2C395424232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2" name="ZoneTexte 12">
              <a:extLst>
                <a:ext uri="{FF2B5EF4-FFF2-40B4-BE49-F238E27FC236}">
                  <a16:creationId xmlns:a16="http://schemas.microsoft.com/office/drawing/2014/main" id="{9C6230CC-168D-481D-B3B0-0748605A3132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39</a:t>
              </a:fld>
              <a:endParaRPr lang="fr-FR" sz="2400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CD5332F7-2589-4C15-A1BA-06113B16E32A}"/>
              </a:ext>
            </a:extLst>
          </p:cNvPr>
          <p:cNvSpPr txBox="1"/>
          <p:nvPr/>
        </p:nvSpPr>
        <p:spPr>
          <a:xfrm>
            <a:off x="312583" y="2978854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306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</a:t>
              </a:fld>
              <a:endParaRPr lang="fr-FR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FADB9F-0F55-4521-84E5-4FD520C44B9B}"/>
              </a:ext>
            </a:extLst>
          </p:cNvPr>
          <p:cNvSpPr txBox="1"/>
          <p:nvPr/>
        </p:nvSpPr>
        <p:spPr>
          <a:xfrm>
            <a:off x="680422" y="1752209"/>
            <a:ext cx="5826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Animal culture?</a:t>
            </a:r>
          </a:p>
          <a:p>
            <a:endParaRPr lang="fr-FR" sz="2400" dirty="0"/>
          </a:p>
          <a:p>
            <a:r>
              <a:rPr lang="fr-FR" sz="2400" dirty="0"/>
              <a:t>In primates</a:t>
            </a:r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dirty="0" err="1"/>
              <a:t>mammals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ECA3FCA5-271B-4865-89F9-3D6B1F3EA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63" y="1267117"/>
            <a:ext cx="1695415" cy="2545080"/>
          </a:xfrm>
          <a:prstGeom prst="rect">
            <a:avLst/>
          </a:prstGeom>
        </p:spPr>
      </p:pic>
      <p:pic>
        <p:nvPicPr>
          <p:cNvPr id="14" name="Picture 13" descr="A close up of an animal&#10;&#10;Description automatically generated">
            <a:extLst>
              <a:ext uri="{FF2B5EF4-FFF2-40B4-BE49-F238E27FC236}">
                <a16:creationId xmlns:a16="http://schemas.microsoft.com/office/drawing/2014/main" id="{05573F5F-466B-4AF7-BA07-F423FF692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4" y="1381481"/>
            <a:ext cx="2010336" cy="1340224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D5311690-9884-47E3-ABF1-1ED9968C5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005943"/>
            <a:ext cx="2201305" cy="1320783"/>
          </a:xfrm>
          <a:prstGeom prst="rect">
            <a:avLst/>
          </a:prstGeom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5F876DE8-3800-412D-8D82-6B4B131175F4}"/>
              </a:ext>
            </a:extLst>
          </p:cNvPr>
          <p:cNvSpPr txBox="1"/>
          <p:nvPr/>
        </p:nvSpPr>
        <p:spPr>
          <a:xfrm>
            <a:off x="6901844" y="6258329"/>
            <a:ext cx="448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Whitehead </a:t>
            </a:r>
            <a:r>
              <a:rPr lang="fr-FR" i="1" dirty="0"/>
              <a:t>et al.,</a:t>
            </a:r>
            <a:r>
              <a:rPr lang="fr-FR" dirty="0"/>
              <a:t> 2017</a:t>
            </a:r>
          </a:p>
          <a:p>
            <a:r>
              <a:rPr lang="fr-FR" dirty="0"/>
              <a:t>Thornton </a:t>
            </a:r>
            <a:r>
              <a:rPr lang="fr-FR" i="1" dirty="0"/>
              <a:t>et al., </a:t>
            </a:r>
            <a:r>
              <a:rPr lang="fr-FR" dirty="0"/>
              <a:t>2010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89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E8C49EB-66A0-4688-B39A-333E05888DD4}"/>
              </a:ext>
            </a:extLst>
          </p:cNvPr>
          <p:cNvGrpSpPr/>
          <p:nvPr/>
        </p:nvGrpSpPr>
        <p:grpSpPr>
          <a:xfrm>
            <a:off x="751408" y="2196000"/>
            <a:ext cx="4600291" cy="1321650"/>
            <a:chOff x="751408" y="2196000"/>
            <a:chExt cx="4600291" cy="132165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402AE2A9-6447-488C-939F-FDE0BED0C093}"/>
                </a:ext>
              </a:extLst>
            </p:cNvPr>
            <p:cNvGrpSpPr/>
            <p:nvPr/>
          </p:nvGrpSpPr>
          <p:grpSpPr>
            <a:xfrm>
              <a:off x="751408" y="2196000"/>
              <a:ext cx="4600291" cy="1321650"/>
              <a:chOff x="667231" y="3311876"/>
              <a:chExt cx="3448616" cy="923304"/>
            </a:xfrm>
          </p:grpSpPr>
          <p:pic>
            <p:nvPicPr>
              <p:cNvPr id="30" name="Picture 9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FFB9A7B7-AEC0-4DC2-9901-C2EFA0EDA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551" b="32564"/>
              <a:stretch/>
            </p:blipFill>
            <p:spPr>
              <a:xfrm>
                <a:off x="2239588" y="3429000"/>
                <a:ext cx="987173" cy="370190"/>
              </a:xfrm>
              <a:prstGeom prst="rect">
                <a:avLst/>
              </a:prstGeom>
            </p:spPr>
          </p:pic>
          <p:sp>
            <p:nvSpPr>
              <p:cNvPr id="31" name="Plus Sign 13">
                <a:extLst>
                  <a:ext uri="{FF2B5EF4-FFF2-40B4-BE49-F238E27FC236}">
                    <a16:creationId xmlns:a16="http://schemas.microsoft.com/office/drawing/2014/main" id="{0B461486-3A7A-4AAF-8F40-30D5DD7C9D07}"/>
                  </a:ext>
                </a:extLst>
              </p:cNvPr>
              <p:cNvSpPr/>
              <p:nvPr/>
            </p:nvSpPr>
            <p:spPr>
              <a:xfrm>
                <a:off x="1592293" y="3382549"/>
                <a:ext cx="347295" cy="370190"/>
              </a:xfrm>
              <a:prstGeom prst="mathPlus">
                <a:avLst>
                  <a:gd name="adj1" fmla="val 833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Arrow: Right 14">
                <a:extLst>
                  <a:ext uri="{FF2B5EF4-FFF2-40B4-BE49-F238E27FC236}">
                    <a16:creationId xmlns:a16="http://schemas.microsoft.com/office/drawing/2014/main" id="{DCE1772B-3A39-448E-8B8D-2042ACFBD484}"/>
                  </a:ext>
                </a:extLst>
              </p:cNvPr>
              <p:cNvSpPr/>
              <p:nvPr/>
            </p:nvSpPr>
            <p:spPr>
              <a:xfrm>
                <a:off x="3526762" y="3495352"/>
                <a:ext cx="589085" cy="167054"/>
              </a:xfrm>
              <a:prstGeom prst="rightArrow">
                <a:avLst>
                  <a:gd name="adj1" fmla="val 27131"/>
                  <a:gd name="adj2" fmla="val 5381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pic>
            <p:nvPicPr>
              <p:cNvPr id="34" name="Picture 2" descr="Résultat de recherche d'images pour &quot;Cloche&quot;">
                <a:extLst>
                  <a:ext uri="{FF2B5EF4-FFF2-40B4-BE49-F238E27FC236}">
                    <a16:creationId xmlns:a16="http://schemas.microsoft.com/office/drawing/2014/main" id="{A9774673-EF86-4965-B9DA-CCEDC484D4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017" y="3311876"/>
                <a:ext cx="448628" cy="448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D3FB114E-32B6-4587-8387-02EF449D9B4B}"/>
                  </a:ext>
                </a:extLst>
              </p:cNvPr>
              <p:cNvSpPr/>
              <p:nvPr/>
            </p:nvSpPr>
            <p:spPr>
              <a:xfrm rot="11910513">
                <a:off x="727707" y="3395999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72D52F5D-7986-42B0-AF29-09005D74CD5C}"/>
                  </a:ext>
                </a:extLst>
              </p:cNvPr>
              <p:cNvSpPr/>
              <p:nvPr/>
            </p:nvSpPr>
            <p:spPr>
              <a:xfrm rot="11515950">
                <a:off x="667231" y="3412567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A11A44D-C74C-4DEC-B86F-355BD32BFED6}"/>
                  </a:ext>
                </a:extLst>
              </p:cNvPr>
              <p:cNvSpPr/>
              <p:nvPr/>
            </p:nvSpPr>
            <p:spPr>
              <a:xfrm rot="1156252">
                <a:off x="998630" y="3466351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D4FDDCD-D016-480F-B249-F6D3D6401AF7}"/>
                  </a:ext>
                </a:extLst>
              </p:cNvPr>
              <p:cNvSpPr/>
              <p:nvPr/>
            </p:nvSpPr>
            <p:spPr>
              <a:xfrm rot="1550815">
                <a:off x="943065" y="3469123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B14EB254-97B2-4FC0-A211-75C23EFEA02A}"/>
                  </a:ext>
                </a:extLst>
              </p:cNvPr>
              <p:cNvSpPr txBox="1"/>
              <p:nvPr/>
            </p:nvSpPr>
            <p:spPr>
              <a:xfrm>
                <a:off x="2045295" y="3912661"/>
                <a:ext cx="1330256" cy="32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solidFill>
                      <a:srgbClr val="548235"/>
                    </a:solidFill>
                  </a:rPr>
                  <a:t>Positive</a:t>
                </a:r>
                <a:endParaRPr lang="en-US" sz="2400">
                  <a:solidFill>
                    <a:srgbClr val="548235"/>
                  </a:solidFill>
                </a:endParaRPr>
              </a:p>
            </p:txBody>
          </p:sp>
        </p:grpSp>
        <p:sp>
          <p:nvSpPr>
            <p:cNvPr id="29" name="Rectangle: Rounded Corners 16">
              <a:extLst>
                <a:ext uri="{FF2B5EF4-FFF2-40B4-BE49-F238E27FC236}">
                  <a16:creationId xmlns:a16="http://schemas.microsoft.com/office/drawing/2014/main" id="{23968FF7-A8D7-417D-ACFB-1FC3F7E5E393}"/>
                </a:ext>
              </a:extLst>
            </p:cNvPr>
            <p:cNvSpPr/>
            <p:nvPr/>
          </p:nvSpPr>
          <p:spPr>
            <a:xfrm>
              <a:off x="2637904" y="2295929"/>
              <a:ext cx="1678055" cy="692330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32726ADD-FAB6-4EB1-9355-17C3EFF64A51}"/>
              </a:ext>
            </a:extLst>
          </p:cNvPr>
          <p:cNvGrpSpPr/>
          <p:nvPr/>
        </p:nvGrpSpPr>
        <p:grpSpPr>
          <a:xfrm>
            <a:off x="751408" y="3851873"/>
            <a:ext cx="7891402" cy="1321650"/>
            <a:chOff x="751408" y="3851873"/>
            <a:chExt cx="7891402" cy="1321650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3180914-D83F-49BE-BD04-EF6B6879333B}"/>
                </a:ext>
              </a:extLst>
            </p:cNvPr>
            <p:cNvGrpSpPr/>
            <p:nvPr/>
          </p:nvGrpSpPr>
          <p:grpSpPr>
            <a:xfrm>
              <a:off x="751408" y="3851873"/>
              <a:ext cx="7891402" cy="1321650"/>
              <a:chOff x="751408" y="2196000"/>
              <a:chExt cx="7891402" cy="1321650"/>
            </a:xfrm>
          </p:grpSpPr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4BDC83EF-734E-4928-A9E2-AA572FA2DAC2}"/>
                  </a:ext>
                </a:extLst>
              </p:cNvPr>
              <p:cNvGrpSpPr/>
              <p:nvPr/>
            </p:nvGrpSpPr>
            <p:grpSpPr>
              <a:xfrm>
                <a:off x="751408" y="2196000"/>
                <a:ext cx="7891402" cy="1321650"/>
                <a:chOff x="667231" y="3311876"/>
                <a:chExt cx="5915803" cy="923304"/>
              </a:xfrm>
            </p:grpSpPr>
            <p:sp>
              <p:nvSpPr>
                <p:cNvPr id="50" name="Plus Sign 13">
                  <a:extLst>
                    <a:ext uri="{FF2B5EF4-FFF2-40B4-BE49-F238E27FC236}">
                      <a16:creationId xmlns:a16="http://schemas.microsoft.com/office/drawing/2014/main" id="{374E8C02-E2E4-447E-883A-439566BB384E}"/>
                    </a:ext>
                  </a:extLst>
                </p:cNvPr>
                <p:cNvSpPr/>
                <p:nvPr/>
              </p:nvSpPr>
              <p:spPr>
                <a:xfrm>
                  <a:off x="1592293" y="3382549"/>
                  <a:ext cx="347295" cy="370190"/>
                </a:xfrm>
                <a:prstGeom prst="mathPlus">
                  <a:avLst>
                    <a:gd name="adj1" fmla="val 833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Arrow: Right 14">
                  <a:extLst>
                    <a:ext uri="{FF2B5EF4-FFF2-40B4-BE49-F238E27FC236}">
                      <a16:creationId xmlns:a16="http://schemas.microsoft.com/office/drawing/2014/main" id="{2B5A3745-2896-42B7-8D6B-7C9DC1A5D6CB}"/>
                    </a:ext>
                  </a:extLst>
                </p:cNvPr>
                <p:cNvSpPr/>
                <p:nvPr/>
              </p:nvSpPr>
              <p:spPr>
                <a:xfrm>
                  <a:off x="3526762" y="3495352"/>
                  <a:ext cx="589085" cy="167054"/>
                </a:xfrm>
                <a:prstGeom prst="rightArrow">
                  <a:avLst>
                    <a:gd name="adj1" fmla="val 27131"/>
                    <a:gd name="adj2" fmla="val 53811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TextBox 15">
                  <a:extLst>
                    <a:ext uri="{FF2B5EF4-FFF2-40B4-BE49-F238E27FC236}">
                      <a16:creationId xmlns:a16="http://schemas.microsoft.com/office/drawing/2014/main" id="{DC872E38-5546-4251-8CC0-BD9BB1A23E57}"/>
                    </a:ext>
                  </a:extLst>
                </p:cNvPr>
                <p:cNvSpPr txBox="1"/>
                <p:nvPr/>
              </p:nvSpPr>
              <p:spPr>
                <a:xfrm>
                  <a:off x="4504775" y="3437985"/>
                  <a:ext cx="2078259" cy="32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b="1" dirty="0">
                      <a:solidFill>
                        <a:srgbClr val="C00000"/>
                      </a:solidFill>
                    </a:rPr>
                    <a:t>  Aversive</a:t>
                  </a:r>
                  <a:r>
                    <a:rPr lang="fr-FR" sz="2400" dirty="0">
                      <a:solidFill>
                        <a:srgbClr val="C00000"/>
                      </a:solidFill>
                    </a:rPr>
                    <a:t> learning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56" name="Picture 2" descr="Résultat de recherche d'images pour &quot;Cloche&quot;">
                  <a:extLst>
                    <a:ext uri="{FF2B5EF4-FFF2-40B4-BE49-F238E27FC236}">
                      <a16:creationId xmlns:a16="http://schemas.microsoft.com/office/drawing/2014/main" id="{70DF7A67-1908-40F8-8747-49058CD984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017" y="3311876"/>
                  <a:ext cx="448628" cy="448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A9910108-7EAF-49B7-B0F2-AF57970AFDF7}"/>
                    </a:ext>
                  </a:extLst>
                </p:cNvPr>
                <p:cNvSpPr/>
                <p:nvPr/>
              </p:nvSpPr>
              <p:spPr>
                <a:xfrm rot="11910513">
                  <a:off x="727707" y="3395999"/>
                  <a:ext cx="240030" cy="365760"/>
                </a:xfrm>
                <a:prstGeom prst="arc">
                  <a:avLst>
                    <a:gd name="adj1" fmla="val 17169447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CF6F656C-524A-4CFE-8663-8314F451A9A9}"/>
                    </a:ext>
                  </a:extLst>
                </p:cNvPr>
                <p:cNvSpPr/>
                <p:nvPr/>
              </p:nvSpPr>
              <p:spPr>
                <a:xfrm rot="11515950">
                  <a:off x="667231" y="3412567"/>
                  <a:ext cx="240030" cy="365760"/>
                </a:xfrm>
                <a:prstGeom prst="arc">
                  <a:avLst>
                    <a:gd name="adj1" fmla="val 18196504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0E8DDE3C-65D4-4D69-98BF-EB36DD844071}"/>
                    </a:ext>
                  </a:extLst>
                </p:cNvPr>
                <p:cNvSpPr/>
                <p:nvPr/>
              </p:nvSpPr>
              <p:spPr>
                <a:xfrm rot="1156252">
                  <a:off x="998630" y="3466351"/>
                  <a:ext cx="240030" cy="365760"/>
                </a:xfrm>
                <a:prstGeom prst="arc">
                  <a:avLst>
                    <a:gd name="adj1" fmla="val 18196504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D5D0F6FC-0974-4D06-AA75-532433965687}"/>
                    </a:ext>
                  </a:extLst>
                </p:cNvPr>
                <p:cNvSpPr/>
                <p:nvPr/>
              </p:nvSpPr>
              <p:spPr>
                <a:xfrm rot="1550815">
                  <a:off x="943065" y="3469123"/>
                  <a:ext cx="240030" cy="365760"/>
                </a:xfrm>
                <a:prstGeom prst="arc">
                  <a:avLst>
                    <a:gd name="adj1" fmla="val 17169447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TextBox 24">
                  <a:extLst>
                    <a:ext uri="{FF2B5EF4-FFF2-40B4-BE49-F238E27FC236}">
                      <a16:creationId xmlns:a16="http://schemas.microsoft.com/office/drawing/2014/main" id="{E772869D-C3E5-4403-8117-27267ECA486E}"/>
                    </a:ext>
                  </a:extLst>
                </p:cNvPr>
                <p:cNvSpPr txBox="1"/>
                <p:nvPr/>
              </p:nvSpPr>
              <p:spPr>
                <a:xfrm>
                  <a:off x="2045295" y="3912661"/>
                  <a:ext cx="1330256" cy="32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 err="1">
                      <a:solidFill>
                        <a:srgbClr val="C00000"/>
                      </a:solidFill>
                    </a:rPr>
                    <a:t>Negative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8" name="Rectangle: Rounded Corners 16">
                <a:extLst>
                  <a:ext uri="{FF2B5EF4-FFF2-40B4-BE49-F238E27FC236}">
                    <a16:creationId xmlns:a16="http://schemas.microsoft.com/office/drawing/2014/main" id="{5C8AF55F-BA36-41A4-A633-C3E00DB7603D}"/>
                  </a:ext>
                </a:extLst>
              </p:cNvPr>
              <p:cNvSpPr/>
              <p:nvPr/>
            </p:nvSpPr>
            <p:spPr>
              <a:xfrm>
                <a:off x="2637904" y="2295929"/>
                <a:ext cx="1678055" cy="692330"/>
              </a:xfrm>
              <a:prstGeom prst="round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6" name="Lightning Bolt 23">
              <a:extLst>
                <a:ext uri="{FF2B5EF4-FFF2-40B4-BE49-F238E27FC236}">
                  <a16:creationId xmlns:a16="http://schemas.microsoft.com/office/drawing/2014/main" id="{D23B3473-D24E-40BC-BBD6-1CA6A4181B23}"/>
                </a:ext>
              </a:extLst>
            </p:cNvPr>
            <p:cNvSpPr/>
            <p:nvPr/>
          </p:nvSpPr>
          <p:spPr>
            <a:xfrm rot="20771319">
              <a:off x="2976356" y="4012445"/>
              <a:ext cx="998155" cy="644660"/>
            </a:xfrm>
            <a:prstGeom prst="lightningBol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41" name="Groupe 10">
            <a:extLst>
              <a:ext uri="{FF2B5EF4-FFF2-40B4-BE49-F238E27FC236}">
                <a16:creationId xmlns:a16="http://schemas.microsoft.com/office/drawing/2014/main" id="{60BFC5E3-3BBB-4BA9-A564-C91D31A02709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42" name="Diagramme 11">
              <a:extLst>
                <a:ext uri="{FF2B5EF4-FFF2-40B4-BE49-F238E27FC236}">
                  <a16:creationId xmlns:a16="http://schemas.microsoft.com/office/drawing/2014/main" id="{126A5FCA-B883-4BEC-98FD-3B7EFFF4C3F8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4" name="ZoneTexte 12">
              <a:extLst>
                <a:ext uri="{FF2B5EF4-FFF2-40B4-BE49-F238E27FC236}">
                  <a16:creationId xmlns:a16="http://schemas.microsoft.com/office/drawing/2014/main" id="{F495E0B6-E538-4F6E-A4CF-0D921ACCB7E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40</a:t>
              </a:fld>
              <a:endParaRPr lang="fr-FR" sz="2400" dirty="0"/>
            </a:p>
          </p:txBody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6419CFC9-2B77-44EE-B9AC-2322A985CB74}"/>
              </a:ext>
            </a:extLst>
          </p:cNvPr>
          <p:cNvSpPr txBox="1"/>
          <p:nvPr/>
        </p:nvSpPr>
        <p:spPr>
          <a:xfrm>
            <a:off x="312583" y="2978854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  <p:sp>
        <p:nvSpPr>
          <p:cNvPr id="49" name="TextBox 22">
            <a:extLst>
              <a:ext uri="{FF2B5EF4-FFF2-40B4-BE49-F238E27FC236}">
                <a16:creationId xmlns:a16="http://schemas.microsoft.com/office/drawing/2014/main" id="{56BAB836-6BAD-46FB-902D-51B0F000B7E9}"/>
              </a:ext>
            </a:extLst>
          </p:cNvPr>
          <p:cNvSpPr txBox="1"/>
          <p:nvPr/>
        </p:nvSpPr>
        <p:spPr>
          <a:xfrm>
            <a:off x="232597" y="4667920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87DA07D4-BB3E-427C-9CF4-7B1E07529C94}"/>
              </a:ext>
            </a:extLst>
          </p:cNvPr>
          <p:cNvSpPr txBox="1"/>
          <p:nvPr/>
        </p:nvSpPr>
        <p:spPr>
          <a:xfrm>
            <a:off x="5792101" y="2363655"/>
            <a:ext cx="277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548235"/>
                </a:solidFill>
              </a:rPr>
              <a:t>Appetitive</a:t>
            </a:r>
            <a:r>
              <a:rPr lang="fr-FR" sz="2400" dirty="0">
                <a:solidFill>
                  <a:srgbClr val="548235"/>
                </a:solidFill>
              </a:rPr>
              <a:t> learning</a:t>
            </a:r>
            <a:endParaRPr lang="en-US" sz="2400" dirty="0">
              <a:solidFill>
                <a:srgbClr val="548235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A19DD0-03F3-45F3-A94F-34C0438926C2}"/>
              </a:ext>
            </a:extLst>
          </p:cNvPr>
          <p:cNvSpPr/>
          <p:nvPr/>
        </p:nvSpPr>
        <p:spPr>
          <a:xfrm>
            <a:off x="312583" y="2063934"/>
            <a:ext cx="8201398" cy="1548496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65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endParaRPr lang="fr-FR" dirty="0"/>
          </a:p>
          <a:p>
            <a:endParaRPr lang="fr-FR" sz="24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E8C49EB-66A0-4688-B39A-333E05888DD4}"/>
              </a:ext>
            </a:extLst>
          </p:cNvPr>
          <p:cNvGrpSpPr/>
          <p:nvPr/>
        </p:nvGrpSpPr>
        <p:grpSpPr>
          <a:xfrm>
            <a:off x="751408" y="2196000"/>
            <a:ext cx="7821591" cy="1321650"/>
            <a:chOff x="751408" y="2196000"/>
            <a:chExt cx="7821591" cy="132165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402AE2A9-6447-488C-939F-FDE0BED0C093}"/>
                </a:ext>
              </a:extLst>
            </p:cNvPr>
            <p:cNvGrpSpPr/>
            <p:nvPr/>
          </p:nvGrpSpPr>
          <p:grpSpPr>
            <a:xfrm>
              <a:off x="751408" y="2196000"/>
              <a:ext cx="7821591" cy="1321650"/>
              <a:chOff x="667231" y="3311876"/>
              <a:chExt cx="5863467" cy="923304"/>
            </a:xfrm>
          </p:grpSpPr>
          <p:pic>
            <p:nvPicPr>
              <p:cNvPr id="30" name="Picture 9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FFB9A7B7-AEC0-4DC2-9901-C2EFA0EDA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551" b="32564"/>
              <a:stretch/>
            </p:blipFill>
            <p:spPr>
              <a:xfrm>
                <a:off x="2239588" y="3429000"/>
                <a:ext cx="987173" cy="370190"/>
              </a:xfrm>
              <a:prstGeom prst="rect">
                <a:avLst/>
              </a:prstGeom>
            </p:spPr>
          </p:pic>
          <p:sp>
            <p:nvSpPr>
              <p:cNvPr id="31" name="Plus Sign 13">
                <a:extLst>
                  <a:ext uri="{FF2B5EF4-FFF2-40B4-BE49-F238E27FC236}">
                    <a16:creationId xmlns:a16="http://schemas.microsoft.com/office/drawing/2014/main" id="{0B461486-3A7A-4AAF-8F40-30D5DD7C9D07}"/>
                  </a:ext>
                </a:extLst>
              </p:cNvPr>
              <p:cNvSpPr/>
              <p:nvPr/>
            </p:nvSpPr>
            <p:spPr>
              <a:xfrm>
                <a:off x="1592293" y="3382549"/>
                <a:ext cx="347295" cy="370190"/>
              </a:xfrm>
              <a:prstGeom prst="mathPlus">
                <a:avLst>
                  <a:gd name="adj1" fmla="val 833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Arrow: Right 14">
                <a:extLst>
                  <a:ext uri="{FF2B5EF4-FFF2-40B4-BE49-F238E27FC236}">
                    <a16:creationId xmlns:a16="http://schemas.microsoft.com/office/drawing/2014/main" id="{DCE1772B-3A39-448E-8B8D-2042ACFBD484}"/>
                  </a:ext>
                </a:extLst>
              </p:cNvPr>
              <p:cNvSpPr/>
              <p:nvPr/>
            </p:nvSpPr>
            <p:spPr>
              <a:xfrm>
                <a:off x="3526762" y="3495352"/>
                <a:ext cx="589085" cy="167054"/>
              </a:xfrm>
              <a:prstGeom prst="rightArrow">
                <a:avLst>
                  <a:gd name="adj1" fmla="val 27131"/>
                  <a:gd name="adj2" fmla="val 53811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7309F86A-BD84-4BD3-8B9F-C37E96252E16}"/>
                  </a:ext>
                </a:extLst>
              </p:cNvPr>
              <p:cNvSpPr txBox="1"/>
              <p:nvPr/>
            </p:nvSpPr>
            <p:spPr>
              <a:xfrm>
                <a:off x="4452439" y="3429000"/>
                <a:ext cx="2078259" cy="32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rgbClr val="548235"/>
                    </a:solidFill>
                  </a:rPr>
                  <a:t>Appetitive</a:t>
                </a:r>
                <a:r>
                  <a:rPr lang="fr-FR" sz="2400" dirty="0">
                    <a:solidFill>
                      <a:srgbClr val="548235"/>
                    </a:solidFill>
                  </a:rPr>
                  <a:t> learning</a:t>
                </a:r>
                <a:endParaRPr lang="en-US" sz="2400" dirty="0">
                  <a:solidFill>
                    <a:srgbClr val="548235"/>
                  </a:solidFill>
                </a:endParaRPr>
              </a:p>
            </p:txBody>
          </p:sp>
          <p:pic>
            <p:nvPicPr>
              <p:cNvPr id="34" name="Picture 2" descr="Résultat de recherche d'images pour &quot;Cloche&quot;">
                <a:extLst>
                  <a:ext uri="{FF2B5EF4-FFF2-40B4-BE49-F238E27FC236}">
                    <a16:creationId xmlns:a16="http://schemas.microsoft.com/office/drawing/2014/main" id="{A9774673-EF86-4965-B9DA-CCEDC484D4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017" y="3311876"/>
                <a:ext cx="448628" cy="448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D3FB114E-32B6-4587-8387-02EF449D9B4B}"/>
                  </a:ext>
                </a:extLst>
              </p:cNvPr>
              <p:cNvSpPr/>
              <p:nvPr/>
            </p:nvSpPr>
            <p:spPr>
              <a:xfrm rot="11910513">
                <a:off x="727707" y="3395999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72D52F5D-7986-42B0-AF29-09005D74CD5C}"/>
                  </a:ext>
                </a:extLst>
              </p:cNvPr>
              <p:cNvSpPr/>
              <p:nvPr/>
            </p:nvSpPr>
            <p:spPr>
              <a:xfrm rot="11515950">
                <a:off x="667231" y="3412567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BA11A44D-C74C-4DEC-B86F-355BD32BFED6}"/>
                  </a:ext>
                </a:extLst>
              </p:cNvPr>
              <p:cNvSpPr/>
              <p:nvPr/>
            </p:nvSpPr>
            <p:spPr>
              <a:xfrm rot="1156252">
                <a:off x="998630" y="3466351"/>
                <a:ext cx="240030" cy="365760"/>
              </a:xfrm>
              <a:prstGeom prst="arc">
                <a:avLst>
                  <a:gd name="adj1" fmla="val 18196504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D4FDDCD-D016-480F-B249-F6D3D6401AF7}"/>
                  </a:ext>
                </a:extLst>
              </p:cNvPr>
              <p:cNvSpPr/>
              <p:nvPr/>
            </p:nvSpPr>
            <p:spPr>
              <a:xfrm rot="1550815">
                <a:off x="943065" y="3469123"/>
                <a:ext cx="240030" cy="365760"/>
              </a:xfrm>
              <a:prstGeom prst="arc">
                <a:avLst>
                  <a:gd name="adj1" fmla="val 17169447"/>
                  <a:gd name="adj2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B14EB254-97B2-4FC0-A211-75C23EFEA02A}"/>
                  </a:ext>
                </a:extLst>
              </p:cNvPr>
              <p:cNvSpPr txBox="1"/>
              <p:nvPr/>
            </p:nvSpPr>
            <p:spPr>
              <a:xfrm>
                <a:off x="2045295" y="3912661"/>
                <a:ext cx="1330256" cy="32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solidFill>
                      <a:srgbClr val="548235"/>
                    </a:solidFill>
                  </a:rPr>
                  <a:t>Positive</a:t>
                </a:r>
                <a:endParaRPr lang="en-US" sz="2400">
                  <a:solidFill>
                    <a:srgbClr val="548235"/>
                  </a:solidFill>
                </a:endParaRPr>
              </a:p>
            </p:txBody>
          </p:sp>
        </p:grpSp>
        <p:sp>
          <p:nvSpPr>
            <p:cNvPr id="29" name="Rectangle: Rounded Corners 16">
              <a:extLst>
                <a:ext uri="{FF2B5EF4-FFF2-40B4-BE49-F238E27FC236}">
                  <a16:creationId xmlns:a16="http://schemas.microsoft.com/office/drawing/2014/main" id="{23968FF7-A8D7-417D-ACFB-1FC3F7E5E393}"/>
                </a:ext>
              </a:extLst>
            </p:cNvPr>
            <p:cNvSpPr/>
            <p:nvPr/>
          </p:nvSpPr>
          <p:spPr>
            <a:xfrm>
              <a:off x="2637904" y="2295929"/>
              <a:ext cx="1678055" cy="692330"/>
            </a:xfrm>
            <a:prstGeom prst="round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32726ADD-FAB6-4EB1-9355-17C3EFF64A51}"/>
              </a:ext>
            </a:extLst>
          </p:cNvPr>
          <p:cNvGrpSpPr/>
          <p:nvPr/>
        </p:nvGrpSpPr>
        <p:grpSpPr>
          <a:xfrm>
            <a:off x="751408" y="3851873"/>
            <a:ext cx="7891402" cy="1321650"/>
            <a:chOff x="751408" y="3851873"/>
            <a:chExt cx="7891402" cy="1321650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3180914-D83F-49BE-BD04-EF6B6879333B}"/>
                </a:ext>
              </a:extLst>
            </p:cNvPr>
            <p:cNvGrpSpPr/>
            <p:nvPr/>
          </p:nvGrpSpPr>
          <p:grpSpPr>
            <a:xfrm>
              <a:off x="751408" y="3851873"/>
              <a:ext cx="7891402" cy="1321650"/>
              <a:chOff x="751408" y="2196000"/>
              <a:chExt cx="7891402" cy="1321650"/>
            </a:xfrm>
          </p:grpSpPr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4BDC83EF-734E-4928-A9E2-AA572FA2DAC2}"/>
                  </a:ext>
                </a:extLst>
              </p:cNvPr>
              <p:cNvGrpSpPr/>
              <p:nvPr/>
            </p:nvGrpSpPr>
            <p:grpSpPr>
              <a:xfrm>
                <a:off x="751408" y="2196000"/>
                <a:ext cx="7891402" cy="1321650"/>
                <a:chOff x="667231" y="3311876"/>
                <a:chExt cx="5915803" cy="923304"/>
              </a:xfrm>
            </p:grpSpPr>
            <p:sp>
              <p:nvSpPr>
                <p:cNvPr id="50" name="Plus Sign 13">
                  <a:extLst>
                    <a:ext uri="{FF2B5EF4-FFF2-40B4-BE49-F238E27FC236}">
                      <a16:creationId xmlns:a16="http://schemas.microsoft.com/office/drawing/2014/main" id="{374E8C02-E2E4-447E-883A-439566BB384E}"/>
                    </a:ext>
                  </a:extLst>
                </p:cNvPr>
                <p:cNvSpPr/>
                <p:nvPr/>
              </p:nvSpPr>
              <p:spPr>
                <a:xfrm>
                  <a:off x="1592293" y="3382549"/>
                  <a:ext cx="347295" cy="370190"/>
                </a:xfrm>
                <a:prstGeom prst="mathPlus">
                  <a:avLst>
                    <a:gd name="adj1" fmla="val 833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Arrow: Right 14">
                  <a:extLst>
                    <a:ext uri="{FF2B5EF4-FFF2-40B4-BE49-F238E27FC236}">
                      <a16:creationId xmlns:a16="http://schemas.microsoft.com/office/drawing/2014/main" id="{2B5A3745-2896-42B7-8D6B-7C9DC1A5D6CB}"/>
                    </a:ext>
                  </a:extLst>
                </p:cNvPr>
                <p:cNvSpPr/>
                <p:nvPr/>
              </p:nvSpPr>
              <p:spPr>
                <a:xfrm>
                  <a:off x="3526762" y="3495352"/>
                  <a:ext cx="589085" cy="167054"/>
                </a:xfrm>
                <a:prstGeom prst="rightArrow">
                  <a:avLst>
                    <a:gd name="adj1" fmla="val 27131"/>
                    <a:gd name="adj2" fmla="val 53811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TextBox 15">
                  <a:extLst>
                    <a:ext uri="{FF2B5EF4-FFF2-40B4-BE49-F238E27FC236}">
                      <a16:creationId xmlns:a16="http://schemas.microsoft.com/office/drawing/2014/main" id="{DC872E38-5546-4251-8CC0-BD9BB1A23E57}"/>
                    </a:ext>
                  </a:extLst>
                </p:cNvPr>
                <p:cNvSpPr txBox="1"/>
                <p:nvPr/>
              </p:nvSpPr>
              <p:spPr>
                <a:xfrm>
                  <a:off x="4504775" y="3437985"/>
                  <a:ext cx="2078259" cy="32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400" b="1" dirty="0">
                      <a:solidFill>
                        <a:srgbClr val="C00000"/>
                      </a:solidFill>
                    </a:rPr>
                    <a:t>  Aversive</a:t>
                  </a:r>
                  <a:r>
                    <a:rPr lang="fr-FR" sz="2400" dirty="0">
                      <a:solidFill>
                        <a:srgbClr val="C00000"/>
                      </a:solidFill>
                    </a:rPr>
                    <a:t> learning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56" name="Picture 2" descr="Résultat de recherche d'images pour &quot;Cloche&quot;">
                  <a:extLst>
                    <a:ext uri="{FF2B5EF4-FFF2-40B4-BE49-F238E27FC236}">
                      <a16:creationId xmlns:a16="http://schemas.microsoft.com/office/drawing/2014/main" id="{70DF7A67-1908-40F8-8747-49058CD984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017" y="3311876"/>
                  <a:ext cx="448628" cy="448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A9910108-7EAF-49B7-B0F2-AF57970AFDF7}"/>
                    </a:ext>
                  </a:extLst>
                </p:cNvPr>
                <p:cNvSpPr/>
                <p:nvPr/>
              </p:nvSpPr>
              <p:spPr>
                <a:xfrm rot="11910513">
                  <a:off x="727707" y="3395999"/>
                  <a:ext cx="240030" cy="365760"/>
                </a:xfrm>
                <a:prstGeom prst="arc">
                  <a:avLst>
                    <a:gd name="adj1" fmla="val 17169447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CF6F656C-524A-4CFE-8663-8314F451A9A9}"/>
                    </a:ext>
                  </a:extLst>
                </p:cNvPr>
                <p:cNvSpPr/>
                <p:nvPr/>
              </p:nvSpPr>
              <p:spPr>
                <a:xfrm rot="11515950">
                  <a:off x="667231" y="3412567"/>
                  <a:ext cx="240030" cy="365760"/>
                </a:xfrm>
                <a:prstGeom prst="arc">
                  <a:avLst>
                    <a:gd name="adj1" fmla="val 18196504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0E8DDE3C-65D4-4D69-98BF-EB36DD844071}"/>
                    </a:ext>
                  </a:extLst>
                </p:cNvPr>
                <p:cNvSpPr/>
                <p:nvPr/>
              </p:nvSpPr>
              <p:spPr>
                <a:xfrm rot="1156252">
                  <a:off x="998630" y="3466351"/>
                  <a:ext cx="240030" cy="365760"/>
                </a:xfrm>
                <a:prstGeom prst="arc">
                  <a:avLst>
                    <a:gd name="adj1" fmla="val 18196504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D5D0F6FC-0974-4D06-AA75-532433965687}"/>
                    </a:ext>
                  </a:extLst>
                </p:cNvPr>
                <p:cNvSpPr/>
                <p:nvPr/>
              </p:nvSpPr>
              <p:spPr>
                <a:xfrm rot="1550815">
                  <a:off x="943065" y="3469123"/>
                  <a:ext cx="240030" cy="365760"/>
                </a:xfrm>
                <a:prstGeom prst="arc">
                  <a:avLst>
                    <a:gd name="adj1" fmla="val 17169447"/>
                    <a:gd name="adj2" fmla="val 0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TextBox 24">
                  <a:extLst>
                    <a:ext uri="{FF2B5EF4-FFF2-40B4-BE49-F238E27FC236}">
                      <a16:creationId xmlns:a16="http://schemas.microsoft.com/office/drawing/2014/main" id="{E772869D-C3E5-4403-8117-27267ECA486E}"/>
                    </a:ext>
                  </a:extLst>
                </p:cNvPr>
                <p:cNvSpPr txBox="1"/>
                <p:nvPr/>
              </p:nvSpPr>
              <p:spPr>
                <a:xfrm>
                  <a:off x="2045295" y="3912661"/>
                  <a:ext cx="1330256" cy="322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 dirty="0" err="1">
                      <a:solidFill>
                        <a:srgbClr val="C00000"/>
                      </a:solidFill>
                    </a:rPr>
                    <a:t>Negative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48" name="Rectangle: Rounded Corners 16">
                <a:extLst>
                  <a:ext uri="{FF2B5EF4-FFF2-40B4-BE49-F238E27FC236}">
                    <a16:creationId xmlns:a16="http://schemas.microsoft.com/office/drawing/2014/main" id="{5C8AF55F-BA36-41A4-A633-C3E00DB7603D}"/>
                  </a:ext>
                </a:extLst>
              </p:cNvPr>
              <p:cNvSpPr/>
              <p:nvPr/>
            </p:nvSpPr>
            <p:spPr>
              <a:xfrm>
                <a:off x="2637904" y="2295929"/>
                <a:ext cx="1678055" cy="692330"/>
              </a:xfrm>
              <a:prstGeom prst="round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66" name="Lightning Bolt 23">
              <a:extLst>
                <a:ext uri="{FF2B5EF4-FFF2-40B4-BE49-F238E27FC236}">
                  <a16:creationId xmlns:a16="http://schemas.microsoft.com/office/drawing/2014/main" id="{D23B3473-D24E-40BC-BBD6-1CA6A4181B23}"/>
                </a:ext>
              </a:extLst>
            </p:cNvPr>
            <p:cNvSpPr/>
            <p:nvPr/>
          </p:nvSpPr>
          <p:spPr>
            <a:xfrm rot="20771319">
              <a:off x="2976356" y="4012445"/>
              <a:ext cx="998155" cy="644660"/>
            </a:xfrm>
            <a:prstGeom prst="lightningBol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67" name="Arrow: Down 30">
            <a:extLst>
              <a:ext uri="{FF2B5EF4-FFF2-40B4-BE49-F238E27FC236}">
                <a16:creationId xmlns:a16="http://schemas.microsoft.com/office/drawing/2014/main" id="{A61D31F2-E796-4551-9135-3C9F9C5E1A56}"/>
              </a:ext>
            </a:extLst>
          </p:cNvPr>
          <p:cNvSpPr/>
          <p:nvPr/>
        </p:nvSpPr>
        <p:spPr>
          <a:xfrm>
            <a:off x="6681150" y="4777931"/>
            <a:ext cx="937413" cy="547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8" name="TextBox 36">
            <a:extLst>
              <a:ext uri="{FF2B5EF4-FFF2-40B4-BE49-F238E27FC236}">
                <a16:creationId xmlns:a16="http://schemas.microsoft.com/office/drawing/2014/main" id="{67614D3A-4797-45DB-AA0D-0D88AFB603D2}"/>
              </a:ext>
            </a:extLst>
          </p:cNvPr>
          <p:cNvSpPr txBox="1"/>
          <p:nvPr/>
        </p:nvSpPr>
        <p:spPr>
          <a:xfrm>
            <a:off x="5830593" y="5534797"/>
            <a:ext cx="26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DIFFERENT NEURONS</a:t>
            </a:r>
            <a:endParaRPr lang="en-US" sz="2400"/>
          </a:p>
        </p:txBody>
      </p:sp>
      <p:sp>
        <p:nvSpPr>
          <p:cNvPr id="69" name="Rectangle: Rounded Corners 16">
            <a:extLst>
              <a:ext uri="{FF2B5EF4-FFF2-40B4-BE49-F238E27FC236}">
                <a16:creationId xmlns:a16="http://schemas.microsoft.com/office/drawing/2014/main" id="{E8A28251-167F-4E5C-BC40-64F4A28E731A}"/>
              </a:ext>
            </a:extLst>
          </p:cNvPr>
          <p:cNvSpPr/>
          <p:nvPr/>
        </p:nvSpPr>
        <p:spPr>
          <a:xfrm>
            <a:off x="5585457" y="2041009"/>
            <a:ext cx="3186292" cy="277598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rgbClr val="C00000"/>
              </a:solidFill>
            </a:endParaRPr>
          </a:p>
        </p:txBody>
      </p:sp>
      <p:grpSp>
        <p:nvGrpSpPr>
          <p:cNvPr id="46" name="Groupe 10">
            <a:extLst>
              <a:ext uri="{FF2B5EF4-FFF2-40B4-BE49-F238E27FC236}">
                <a16:creationId xmlns:a16="http://schemas.microsoft.com/office/drawing/2014/main" id="{B5433A0A-9EA5-4BF5-B73E-AC29A117CB6C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49" name="Diagramme 11">
              <a:extLst>
                <a:ext uri="{FF2B5EF4-FFF2-40B4-BE49-F238E27FC236}">
                  <a16:creationId xmlns:a16="http://schemas.microsoft.com/office/drawing/2014/main" id="{1E4BEE0C-302E-4448-9299-FD376A929582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52" name="ZoneTexte 12">
              <a:extLst>
                <a:ext uri="{FF2B5EF4-FFF2-40B4-BE49-F238E27FC236}">
                  <a16:creationId xmlns:a16="http://schemas.microsoft.com/office/drawing/2014/main" id="{47280161-82DF-4219-B06C-D58BCDADE453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41</a:t>
              </a:fld>
              <a:endParaRPr lang="fr-FR" sz="2400" dirty="0"/>
            </a:p>
          </p:txBody>
        </p:sp>
      </p:grpSp>
      <p:sp>
        <p:nvSpPr>
          <p:cNvPr id="39" name="TextBox 22">
            <a:extLst>
              <a:ext uri="{FF2B5EF4-FFF2-40B4-BE49-F238E27FC236}">
                <a16:creationId xmlns:a16="http://schemas.microsoft.com/office/drawing/2014/main" id="{A6FBFCEF-5C89-4B1B-BD07-A08E26DBE72C}"/>
              </a:ext>
            </a:extLst>
          </p:cNvPr>
          <p:cNvSpPr txBox="1"/>
          <p:nvPr/>
        </p:nvSpPr>
        <p:spPr>
          <a:xfrm>
            <a:off x="312583" y="2978854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8D814055-43B1-4A21-ABF2-BB822079A0ED}"/>
              </a:ext>
            </a:extLst>
          </p:cNvPr>
          <p:cNvSpPr txBox="1"/>
          <p:nvPr/>
        </p:nvSpPr>
        <p:spPr>
          <a:xfrm>
            <a:off x="232597" y="4667920"/>
            <a:ext cx="19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Conditional</a:t>
            </a:r>
            <a:endParaRPr lang="en-US" sz="2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480C46-B9F8-4B53-8B21-AD36F490EF3F}"/>
              </a:ext>
            </a:extLst>
          </p:cNvPr>
          <p:cNvSpPr/>
          <p:nvPr/>
        </p:nvSpPr>
        <p:spPr>
          <a:xfrm>
            <a:off x="253902" y="1472871"/>
            <a:ext cx="5097797" cy="3656714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1667E7-9E8B-4320-9D45-C5C270C1034C}"/>
              </a:ext>
            </a:extLst>
          </p:cNvPr>
          <p:cNvSpPr txBox="1"/>
          <p:nvPr/>
        </p:nvSpPr>
        <p:spPr>
          <a:xfrm>
            <a:off x="7350034" y="6471288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Vogt et </a:t>
            </a:r>
            <a:r>
              <a:rPr lang="fr-FR" i="1" dirty="0"/>
              <a:t>al., </a:t>
            </a:r>
            <a:r>
              <a:rPr lang="fr-FR" dirty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2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48F4A00-2A67-499E-A150-C0F450997049}"/>
              </a:ext>
            </a:extLst>
          </p:cNvPr>
          <p:cNvSpPr/>
          <p:nvPr/>
        </p:nvSpPr>
        <p:spPr>
          <a:xfrm>
            <a:off x="497541" y="2112084"/>
            <a:ext cx="6197787" cy="8332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370512F6-5AA5-4159-BF54-B3AC317A7F1C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4E061C04-BE8C-4185-B7F7-19966CFA7D7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56DBE156-27CA-424C-8F1F-E2386196EB4B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42</a:t>
              </a:fld>
              <a:endParaRPr lang="fr-FR" sz="2400" dirty="0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2E19D71A-8469-430C-A1BE-E9BDFC50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AD5B7-E5CE-4D1A-B94C-82CDFAB09BBE}"/>
              </a:ext>
            </a:extLst>
          </p:cNvPr>
          <p:cNvSpPr txBox="1"/>
          <p:nvPr/>
        </p:nvSpPr>
        <p:spPr>
          <a:xfrm>
            <a:off x="7350034" y="6471288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Vogt et </a:t>
            </a:r>
            <a:r>
              <a:rPr lang="fr-FR" i="1" dirty="0"/>
              <a:t>al., </a:t>
            </a:r>
            <a:r>
              <a:rPr lang="fr-FR" dirty="0"/>
              <a:t>2016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8B25BBC-FDCD-4CC8-AF5D-4EBAEBD4EA30}"/>
              </a:ext>
            </a:extLst>
          </p:cNvPr>
          <p:cNvSpPr txBox="1"/>
          <p:nvPr/>
        </p:nvSpPr>
        <p:spPr>
          <a:xfrm>
            <a:off x="497541" y="1532965"/>
            <a:ext cx="8014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Visual</a:t>
            </a: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000" dirty="0" err="1"/>
              <a:t>Ddc-labbeled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r>
              <a:rPr lang="fr-FR" sz="2000" dirty="0"/>
              <a:t>					TH-</a:t>
            </a:r>
            <a:r>
              <a:rPr lang="fr-FR" sz="2000" dirty="0" err="1"/>
              <a:t>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endParaRPr lang="fr-FR" sz="2000" dirty="0"/>
          </a:p>
          <a:p>
            <a:r>
              <a:rPr lang="fr-FR" sz="2000" dirty="0"/>
              <a:t>      (</a:t>
            </a:r>
            <a:r>
              <a:rPr lang="en-US" altLang="en-US" dirty="0"/>
              <a:t>Dopamine-decarboxylase</a:t>
            </a:r>
            <a:r>
              <a:rPr lang="en-US" altLang="en-US" sz="2000" dirty="0">
                <a:latin typeface="Arial" panose="020B0604020202020204" pitchFamily="34" charset="0"/>
              </a:rPr>
              <a:t>)				(</a:t>
            </a:r>
            <a:r>
              <a:rPr lang="en-US" dirty="0"/>
              <a:t>Tyrosine hydroxylase</a:t>
            </a:r>
            <a:r>
              <a:rPr lang="en-US" sz="2000" dirty="0"/>
              <a:t>)</a:t>
            </a:r>
            <a:endParaRPr lang="en-US" sz="2000" dirty="0">
              <a:hlinkClick r:id="rId7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84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48F4A00-2A67-499E-A150-C0F450997049}"/>
              </a:ext>
            </a:extLst>
          </p:cNvPr>
          <p:cNvSpPr/>
          <p:nvPr/>
        </p:nvSpPr>
        <p:spPr>
          <a:xfrm>
            <a:off x="497541" y="2112084"/>
            <a:ext cx="6197787" cy="8332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370512F6-5AA5-4159-BF54-B3AC317A7F1C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4E061C04-BE8C-4185-B7F7-19966CFA7D7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56DBE156-27CA-424C-8F1F-E2386196EB4B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43</a:t>
              </a:fld>
              <a:endParaRPr lang="fr-FR" sz="2400" dirty="0"/>
            </a:p>
          </p:txBody>
        </p:sp>
      </p:grpSp>
      <p:sp>
        <p:nvSpPr>
          <p:cNvPr id="18" name="ZoneTexte 8">
            <a:extLst>
              <a:ext uri="{FF2B5EF4-FFF2-40B4-BE49-F238E27FC236}">
                <a16:creationId xmlns:a16="http://schemas.microsoft.com/office/drawing/2014/main" id="{9DB26B0C-B18E-4983-B14B-A38A98A33F38}"/>
              </a:ext>
            </a:extLst>
          </p:cNvPr>
          <p:cNvSpPr txBox="1"/>
          <p:nvPr/>
        </p:nvSpPr>
        <p:spPr>
          <a:xfrm>
            <a:off x="497541" y="1532965"/>
            <a:ext cx="8014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Visual</a:t>
            </a: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000" dirty="0" err="1"/>
              <a:t>Ddc-labbeled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r>
              <a:rPr lang="fr-FR" sz="2000" dirty="0"/>
              <a:t>					TH-</a:t>
            </a:r>
            <a:r>
              <a:rPr lang="fr-FR" sz="2000" dirty="0" err="1"/>
              <a:t>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endParaRPr lang="fr-FR" sz="2000" dirty="0"/>
          </a:p>
          <a:p>
            <a:r>
              <a:rPr lang="fr-FR" sz="2000" dirty="0"/>
              <a:t>      (</a:t>
            </a:r>
            <a:r>
              <a:rPr lang="en-US" altLang="en-US" dirty="0"/>
              <a:t>Dopamine-decarboxylase</a:t>
            </a:r>
            <a:r>
              <a:rPr lang="en-US" altLang="en-US" sz="2000" dirty="0">
                <a:latin typeface="Arial" panose="020B0604020202020204" pitchFamily="34" charset="0"/>
              </a:rPr>
              <a:t>)				(</a:t>
            </a:r>
            <a:r>
              <a:rPr lang="en-US" dirty="0"/>
              <a:t>Tyrosine hydroxylase</a:t>
            </a:r>
            <a:r>
              <a:rPr lang="en-US" sz="2000" dirty="0"/>
              <a:t>)</a:t>
            </a:r>
            <a:endParaRPr lang="en-US" sz="2000" dirty="0">
              <a:hlinkClick r:id="rId7"/>
            </a:endParaRPr>
          </a:p>
          <a:p>
            <a:endParaRPr lang="fr-FR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19D71A-8469-430C-A1BE-E9BDFC50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390E8-248C-4E3F-A52F-3E4B5AA835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49"/>
          <a:stretch/>
        </p:blipFill>
        <p:spPr>
          <a:xfrm>
            <a:off x="632012" y="3348847"/>
            <a:ext cx="3147671" cy="2604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9C964-4D91-4A94-9D8D-8D85494F19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333" r="49218"/>
          <a:stretch/>
        </p:blipFill>
        <p:spPr>
          <a:xfrm>
            <a:off x="4859546" y="3348847"/>
            <a:ext cx="3215140" cy="2604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DAD5B7-E5CE-4D1A-B94C-82CDFAB09BBE}"/>
              </a:ext>
            </a:extLst>
          </p:cNvPr>
          <p:cNvSpPr txBox="1"/>
          <p:nvPr/>
        </p:nvSpPr>
        <p:spPr>
          <a:xfrm>
            <a:off x="7350034" y="6471288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Liu et </a:t>
            </a:r>
            <a:r>
              <a:rPr lang="fr-FR" i="1" dirty="0"/>
              <a:t>al., </a:t>
            </a:r>
            <a:r>
              <a:rPr lang="fr-FR" dirty="0"/>
              <a:t>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68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48F4A00-2A67-499E-A150-C0F450997049}"/>
              </a:ext>
            </a:extLst>
          </p:cNvPr>
          <p:cNvSpPr/>
          <p:nvPr/>
        </p:nvSpPr>
        <p:spPr>
          <a:xfrm>
            <a:off x="497541" y="2112084"/>
            <a:ext cx="6197787" cy="833268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370512F6-5AA5-4159-BF54-B3AC317A7F1C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4E061C04-BE8C-4185-B7F7-19966CFA7D7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56DBE156-27CA-424C-8F1F-E2386196EB4B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44</a:t>
              </a:fld>
              <a:endParaRPr lang="fr-FR" sz="2400" dirty="0"/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2E19D71A-8469-430C-A1BE-E9BDFC503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C6418E-0EE5-45EC-B840-55A81F0CAAD5}"/>
              </a:ext>
            </a:extLst>
          </p:cNvPr>
          <p:cNvSpPr/>
          <p:nvPr/>
        </p:nvSpPr>
        <p:spPr>
          <a:xfrm>
            <a:off x="1436914" y="3274823"/>
            <a:ext cx="783772" cy="1306286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EA6BB36-7F20-4679-A79A-8E334FC259B5}"/>
              </a:ext>
            </a:extLst>
          </p:cNvPr>
          <p:cNvSpPr/>
          <p:nvPr/>
        </p:nvSpPr>
        <p:spPr>
          <a:xfrm>
            <a:off x="5911556" y="3122423"/>
            <a:ext cx="783772" cy="130628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45F90-8AF7-4331-9CA4-A4764BFA1485}"/>
              </a:ext>
            </a:extLst>
          </p:cNvPr>
          <p:cNvSpPr txBox="1"/>
          <p:nvPr/>
        </p:nvSpPr>
        <p:spPr>
          <a:xfrm>
            <a:off x="992777" y="4841962"/>
            <a:ext cx="245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Appetitive </a:t>
            </a:r>
            <a:r>
              <a:rPr lang="fr-FR" b="1" dirty="0" err="1"/>
              <a:t>visual</a:t>
            </a:r>
            <a:r>
              <a:rPr lang="fr-FR" b="1" dirty="0"/>
              <a:t>                    direct learning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EB226D-DF88-4F90-AF7D-0BCAB092CC97}"/>
              </a:ext>
            </a:extLst>
          </p:cNvPr>
          <p:cNvSpPr txBox="1"/>
          <p:nvPr/>
        </p:nvSpPr>
        <p:spPr>
          <a:xfrm>
            <a:off x="5695406" y="4841961"/>
            <a:ext cx="245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Aversive </a:t>
            </a:r>
            <a:r>
              <a:rPr lang="fr-FR" b="1" dirty="0" err="1"/>
              <a:t>visual</a:t>
            </a:r>
            <a:r>
              <a:rPr lang="fr-FR" b="1" dirty="0"/>
              <a:t> </a:t>
            </a:r>
          </a:p>
          <a:p>
            <a:r>
              <a:rPr lang="fr-FR" b="1" dirty="0"/>
              <a:t>direct learning</a:t>
            </a:r>
            <a:endParaRPr lang="en-US" b="1" dirty="0"/>
          </a:p>
        </p:txBody>
      </p:sp>
      <p:pic>
        <p:nvPicPr>
          <p:cNvPr id="11" name="Picture 10" descr="A close up of a keyboard&#10;&#10;Description automatically generated">
            <a:extLst>
              <a:ext uri="{FF2B5EF4-FFF2-40B4-BE49-F238E27FC236}">
                <a16:creationId xmlns:a16="http://schemas.microsoft.com/office/drawing/2014/main" id="{3240FACA-80F2-453B-8BA2-8AEBCECF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" y="5602546"/>
            <a:ext cx="999309" cy="699516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6CA74A7-C908-4A51-A1B9-8094655800B7}"/>
              </a:ext>
            </a:extLst>
          </p:cNvPr>
          <p:cNvSpPr/>
          <p:nvPr/>
        </p:nvSpPr>
        <p:spPr>
          <a:xfrm>
            <a:off x="1994263" y="5488292"/>
            <a:ext cx="1254034" cy="813771"/>
          </a:xfrm>
          <a:prstGeom prst="cloudCallout">
            <a:avLst>
              <a:gd name="adj1" fmla="val 189582"/>
              <a:gd name="adj2" fmla="val 131174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3428382B-AE00-4BD4-8D99-BE7F9C301AA3}"/>
              </a:ext>
            </a:extLst>
          </p:cNvPr>
          <p:cNvSpPr/>
          <p:nvPr/>
        </p:nvSpPr>
        <p:spPr>
          <a:xfrm>
            <a:off x="6923314" y="5488291"/>
            <a:ext cx="1254034" cy="813771"/>
          </a:xfrm>
          <a:prstGeom prst="cloudCallout">
            <a:avLst>
              <a:gd name="adj1" fmla="val 189582"/>
              <a:gd name="adj2" fmla="val 131174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Lightning Bolt 23">
            <a:extLst>
              <a:ext uri="{FF2B5EF4-FFF2-40B4-BE49-F238E27FC236}">
                <a16:creationId xmlns:a16="http://schemas.microsoft.com/office/drawing/2014/main" id="{C348F4C1-7980-4581-84BC-D70242AF6E37}"/>
              </a:ext>
            </a:extLst>
          </p:cNvPr>
          <p:cNvSpPr/>
          <p:nvPr/>
        </p:nvSpPr>
        <p:spPr>
          <a:xfrm rot="20771319">
            <a:off x="5096074" y="5712370"/>
            <a:ext cx="998155" cy="644660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Plus Sign 29">
            <a:extLst>
              <a:ext uri="{FF2B5EF4-FFF2-40B4-BE49-F238E27FC236}">
                <a16:creationId xmlns:a16="http://schemas.microsoft.com/office/drawing/2014/main" id="{7A9BD327-CDAE-4074-A98C-F1DAEB7FAE40}"/>
              </a:ext>
            </a:extLst>
          </p:cNvPr>
          <p:cNvSpPr/>
          <p:nvPr/>
        </p:nvSpPr>
        <p:spPr>
          <a:xfrm>
            <a:off x="6217709" y="5687368"/>
            <a:ext cx="627229" cy="614694"/>
          </a:xfrm>
          <a:prstGeom prst="mathPlus">
            <a:avLst>
              <a:gd name="adj1" fmla="val 651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D5B07F3D-6D30-4F2F-935F-3AA468F8A31E}"/>
              </a:ext>
            </a:extLst>
          </p:cNvPr>
          <p:cNvSpPr/>
          <p:nvPr/>
        </p:nvSpPr>
        <p:spPr>
          <a:xfrm>
            <a:off x="1367034" y="5644957"/>
            <a:ext cx="627229" cy="614694"/>
          </a:xfrm>
          <a:prstGeom prst="mathPlus">
            <a:avLst>
              <a:gd name="adj1" fmla="val 651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C6C77D-B2BE-4FB8-89A0-696533E32D29}"/>
              </a:ext>
            </a:extLst>
          </p:cNvPr>
          <p:cNvSpPr txBox="1"/>
          <p:nvPr/>
        </p:nvSpPr>
        <p:spPr>
          <a:xfrm>
            <a:off x="7350034" y="6471288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Vogt et </a:t>
            </a:r>
            <a:r>
              <a:rPr lang="fr-FR" i="1" dirty="0"/>
              <a:t>al., </a:t>
            </a:r>
            <a:r>
              <a:rPr lang="fr-FR" dirty="0"/>
              <a:t>2016</a:t>
            </a:r>
            <a:endParaRPr lang="en-US" dirty="0"/>
          </a:p>
        </p:txBody>
      </p:sp>
      <p:sp>
        <p:nvSpPr>
          <p:cNvPr id="22" name="ZoneTexte 8">
            <a:extLst>
              <a:ext uri="{FF2B5EF4-FFF2-40B4-BE49-F238E27FC236}">
                <a16:creationId xmlns:a16="http://schemas.microsoft.com/office/drawing/2014/main" id="{21E81AA3-FE69-4ADA-9B9F-584932A7783C}"/>
              </a:ext>
            </a:extLst>
          </p:cNvPr>
          <p:cNvSpPr txBox="1"/>
          <p:nvPr/>
        </p:nvSpPr>
        <p:spPr>
          <a:xfrm>
            <a:off x="497541" y="1532965"/>
            <a:ext cx="8014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Visual</a:t>
            </a:r>
            <a:r>
              <a:rPr lang="fr-FR" sz="2400" dirty="0"/>
              <a:t> </a:t>
            </a:r>
            <a:r>
              <a:rPr lang="fr-FR" sz="2400" b="1" dirty="0"/>
              <a:t>direct learning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000" dirty="0" err="1"/>
              <a:t>Ddc-labbeled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r>
              <a:rPr lang="fr-FR" sz="2000" dirty="0"/>
              <a:t>					TH-</a:t>
            </a:r>
            <a:r>
              <a:rPr lang="fr-FR" sz="2000" dirty="0" err="1"/>
              <a:t>labbeled</a:t>
            </a:r>
            <a:r>
              <a:rPr lang="fr-FR" sz="2000" dirty="0"/>
              <a:t> </a:t>
            </a:r>
            <a:r>
              <a:rPr lang="fr-FR" sz="2000" dirty="0" err="1"/>
              <a:t>neurons</a:t>
            </a:r>
            <a:endParaRPr lang="fr-FR" sz="2000" dirty="0"/>
          </a:p>
          <a:p>
            <a:r>
              <a:rPr lang="fr-FR" sz="2000" dirty="0"/>
              <a:t>      (</a:t>
            </a:r>
            <a:r>
              <a:rPr lang="en-US" altLang="en-US" dirty="0"/>
              <a:t>Dopamine-decarboxylase</a:t>
            </a:r>
            <a:r>
              <a:rPr lang="en-US" altLang="en-US" sz="2000" dirty="0">
                <a:latin typeface="Arial" panose="020B0604020202020204" pitchFamily="34" charset="0"/>
              </a:rPr>
              <a:t>)				(</a:t>
            </a:r>
            <a:r>
              <a:rPr lang="en-US" dirty="0"/>
              <a:t>Tyrosine hydroxylase</a:t>
            </a:r>
            <a:r>
              <a:rPr lang="en-US" sz="2000" dirty="0"/>
              <a:t>)</a:t>
            </a:r>
            <a:endParaRPr lang="en-US" sz="2000" dirty="0">
              <a:hlinkClick r:id="rId8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4163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400" dirty="0"/>
              <a:t>Appetitive </a:t>
            </a:r>
            <a:r>
              <a:rPr lang="fr-FR" sz="2400" dirty="0" err="1"/>
              <a:t>visual</a:t>
            </a:r>
            <a:r>
              <a:rPr lang="fr-FR" sz="2400" dirty="0"/>
              <a:t> </a:t>
            </a:r>
            <a:r>
              <a:rPr lang="fr-FR" sz="2400" b="1" dirty="0"/>
              <a:t>indirect</a:t>
            </a:r>
            <a:r>
              <a:rPr lang="fr-FR" sz="2400" dirty="0"/>
              <a:t> learning</a:t>
            </a:r>
          </a:p>
          <a:p>
            <a:endParaRPr lang="fr-FR" sz="2400" dirty="0"/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605C60F-2EB8-4F36-A481-C4A358D2382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3" name="Diagramme 11">
              <a:extLst>
                <a:ext uri="{FF2B5EF4-FFF2-40B4-BE49-F238E27FC236}">
                  <a16:creationId xmlns:a16="http://schemas.microsoft.com/office/drawing/2014/main" id="{E6106BA8-6AFD-4CA8-9FB2-AD1D3B1582A1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ZoneTexte 12">
              <a:extLst>
                <a:ext uri="{FF2B5EF4-FFF2-40B4-BE49-F238E27FC236}">
                  <a16:creationId xmlns:a16="http://schemas.microsoft.com/office/drawing/2014/main" id="{20DBA0A0-2B02-4332-982E-755304530076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45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935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400" dirty="0"/>
              <a:t>Appetitive </a:t>
            </a:r>
            <a:r>
              <a:rPr lang="fr-FR" sz="2400" dirty="0" err="1"/>
              <a:t>visual</a:t>
            </a:r>
            <a:r>
              <a:rPr lang="fr-FR" sz="2400" dirty="0"/>
              <a:t> </a:t>
            </a:r>
            <a:r>
              <a:rPr lang="fr-FR" sz="2400" b="1" dirty="0"/>
              <a:t>indirect</a:t>
            </a:r>
            <a:r>
              <a:rPr lang="fr-FR" sz="2400" dirty="0"/>
              <a:t> learning</a:t>
            </a:r>
          </a:p>
          <a:p>
            <a:endParaRPr lang="fr-FR" sz="2400" dirty="0"/>
          </a:p>
          <a:p>
            <a:r>
              <a:rPr lang="fr-FR" sz="2400" b="1" dirty="0">
                <a:sym typeface="Wingdings" panose="05000000000000000000" pitchFamily="2" charset="2"/>
              </a:rPr>
              <a:t>  </a:t>
            </a:r>
            <a:r>
              <a:rPr lang="fr-FR" sz="2400" dirty="0" err="1">
                <a:sym typeface="Wingdings" panose="05000000000000000000" pitchFamily="2" charset="2"/>
              </a:rPr>
              <a:t>Which</a:t>
            </a:r>
            <a:r>
              <a:rPr lang="fr-FR" sz="2400" dirty="0">
                <a:sym typeface="Wingdings" panose="05000000000000000000" pitchFamily="2" charset="2"/>
              </a:rPr>
              <a:t> groups of </a:t>
            </a:r>
            <a:r>
              <a:rPr lang="fr-FR" sz="2400" dirty="0" err="1">
                <a:sym typeface="Wingdings" panose="05000000000000000000" pitchFamily="2" charset="2"/>
              </a:rPr>
              <a:t>neurons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involved</a:t>
            </a:r>
            <a:r>
              <a:rPr lang="fr-FR" sz="2400" dirty="0">
                <a:sym typeface="Wingdings" panose="05000000000000000000" pitchFamily="2" charset="2"/>
              </a:rPr>
              <a:t> ?</a:t>
            </a:r>
            <a:endParaRPr lang="fr-FR" sz="2400" dirty="0"/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605C60F-2EB8-4F36-A481-C4A358D2382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3" name="Diagramme 11">
              <a:extLst>
                <a:ext uri="{FF2B5EF4-FFF2-40B4-BE49-F238E27FC236}">
                  <a16:creationId xmlns:a16="http://schemas.microsoft.com/office/drawing/2014/main" id="{E6106BA8-6AFD-4CA8-9FB2-AD1D3B1582A1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ZoneTexte 12">
              <a:extLst>
                <a:ext uri="{FF2B5EF4-FFF2-40B4-BE49-F238E27FC236}">
                  <a16:creationId xmlns:a16="http://schemas.microsoft.com/office/drawing/2014/main" id="{20DBA0A0-2B02-4332-982E-755304530076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46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702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400" dirty="0"/>
              <a:t>Appetitive </a:t>
            </a:r>
            <a:r>
              <a:rPr lang="fr-FR" sz="2400" dirty="0" err="1"/>
              <a:t>visual</a:t>
            </a:r>
            <a:r>
              <a:rPr lang="fr-FR" sz="2400" dirty="0"/>
              <a:t> </a:t>
            </a:r>
            <a:r>
              <a:rPr lang="fr-FR" sz="2400" b="1" dirty="0"/>
              <a:t>indirect</a:t>
            </a:r>
            <a:r>
              <a:rPr lang="fr-FR" sz="2400" dirty="0"/>
              <a:t> learning</a:t>
            </a:r>
          </a:p>
          <a:p>
            <a:endParaRPr lang="fr-FR" sz="2400" dirty="0"/>
          </a:p>
          <a:p>
            <a:r>
              <a:rPr lang="fr-FR" sz="2400" b="1" dirty="0">
                <a:sym typeface="Wingdings" panose="05000000000000000000" pitchFamily="2" charset="2"/>
              </a:rPr>
              <a:t>  </a:t>
            </a:r>
            <a:r>
              <a:rPr lang="fr-FR" sz="2400" dirty="0" err="1">
                <a:sym typeface="Wingdings" panose="05000000000000000000" pitchFamily="2" charset="2"/>
              </a:rPr>
              <a:t>Which</a:t>
            </a:r>
            <a:r>
              <a:rPr lang="fr-FR" sz="2400" dirty="0">
                <a:sym typeface="Wingdings" panose="05000000000000000000" pitchFamily="2" charset="2"/>
              </a:rPr>
              <a:t> groups of </a:t>
            </a:r>
            <a:r>
              <a:rPr lang="fr-FR" sz="2400" dirty="0" err="1">
                <a:sym typeface="Wingdings" panose="05000000000000000000" pitchFamily="2" charset="2"/>
              </a:rPr>
              <a:t>neurons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involved</a:t>
            </a:r>
            <a:r>
              <a:rPr lang="fr-FR" sz="2400" dirty="0">
                <a:sym typeface="Wingdings" panose="05000000000000000000" pitchFamily="2" charset="2"/>
              </a:rPr>
              <a:t> ?</a:t>
            </a:r>
            <a:endParaRPr lang="fr-FR" sz="2400" dirty="0"/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605C60F-2EB8-4F36-A481-C4A358D2382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3" name="Diagramme 11">
              <a:extLst>
                <a:ext uri="{FF2B5EF4-FFF2-40B4-BE49-F238E27FC236}">
                  <a16:creationId xmlns:a16="http://schemas.microsoft.com/office/drawing/2014/main" id="{E6106BA8-6AFD-4CA8-9FB2-AD1D3B1582A1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ZoneTexte 12">
              <a:extLst>
                <a:ext uri="{FF2B5EF4-FFF2-40B4-BE49-F238E27FC236}">
                  <a16:creationId xmlns:a16="http://schemas.microsoft.com/office/drawing/2014/main" id="{20DBA0A0-2B02-4332-982E-755304530076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47</a:t>
              </a:fld>
              <a:endParaRPr lang="fr-FR" sz="2400" dirty="0"/>
            </a:p>
          </p:txBody>
        </p:sp>
      </p:grpSp>
      <p:sp>
        <p:nvSpPr>
          <p:cNvPr id="15" name="Rectangle : coins arrondis 2">
            <a:extLst>
              <a:ext uri="{FF2B5EF4-FFF2-40B4-BE49-F238E27FC236}">
                <a16:creationId xmlns:a16="http://schemas.microsoft.com/office/drawing/2014/main" id="{F4CA9D98-6E7F-4F32-BE13-AD86A3B32BA3}"/>
              </a:ext>
            </a:extLst>
          </p:cNvPr>
          <p:cNvSpPr/>
          <p:nvPr/>
        </p:nvSpPr>
        <p:spPr>
          <a:xfrm>
            <a:off x="962118" y="3741347"/>
            <a:ext cx="2897188" cy="76341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Direct learning</a:t>
            </a:r>
          </a:p>
        </p:txBody>
      </p:sp>
      <p:sp>
        <p:nvSpPr>
          <p:cNvPr id="16" name="Rectangle : coins arrondis 11">
            <a:extLst>
              <a:ext uri="{FF2B5EF4-FFF2-40B4-BE49-F238E27FC236}">
                <a16:creationId xmlns:a16="http://schemas.microsoft.com/office/drawing/2014/main" id="{FEA488F8-2383-4743-8525-9F064E815518}"/>
              </a:ext>
            </a:extLst>
          </p:cNvPr>
          <p:cNvSpPr/>
          <p:nvPr/>
        </p:nvSpPr>
        <p:spPr>
          <a:xfrm>
            <a:off x="4857912" y="3741346"/>
            <a:ext cx="2897188" cy="76341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Mate </a:t>
            </a:r>
            <a:r>
              <a:rPr lang="fr-FR" sz="2400" dirty="0" err="1"/>
              <a:t>copying</a:t>
            </a:r>
            <a:endParaRPr lang="fr-FR" sz="2400" dirty="0"/>
          </a:p>
        </p:txBody>
      </p:sp>
      <p:sp>
        <p:nvSpPr>
          <p:cNvPr id="18" name="Right Brace 18">
            <a:extLst>
              <a:ext uri="{FF2B5EF4-FFF2-40B4-BE49-F238E27FC236}">
                <a16:creationId xmlns:a16="http://schemas.microsoft.com/office/drawing/2014/main" id="{F1868D82-8AD3-42AC-BAF4-4D8A26E84B69}"/>
              </a:ext>
            </a:extLst>
          </p:cNvPr>
          <p:cNvSpPr/>
          <p:nvPr/>
        </p:nvSpPr>
        <p:spPr>
          <a:xfrm rot="5400000">
            <a:off x="4177298" y="1390604"/>
            <a:ext cx="362622" cy="6792982"/>
          </a:xfrm>
          <a:prstGeom prst="rightBrace">
            <a:avLst>
              <a:gd name="adj1" fmla="val 53283"/>
              <a:gd name="adj2" fmla="val 50671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C59455-8B3D-48D2-A770-869FAC0BE6D8}"/>
              </a:ext>
            </a:extLst>
          </p:cNvPr>
          <p:cNvSpPr/>
          <p:nvPr/>
        </p:nvSpPr>
        <p:spPr>
          <a:xfrm>
            <a:off x="962118" y="5080375"/>
            <a:ext cx="6585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/>
              <a:t>But</a:t>
            </a:r>
            <a:r>
              <a:rPr lang="fr-FR" sz="2400" dirty="0"/>
              <a:t>:	-  </a:t>
            </a:r>
            <a:r>
              <a:rPr lang="fr-FR" sz="2400" dirty="0" err="1"/>
              <a:t>Similar</a:t>
            </a:r>
            <a:r>
              <a:rPr lang="fr-FR" sz="2400" dirty="0"/>
              <a:t> learning </a:t>
            </a:r>
            <a:r>
              <a:rPr lang="fr-FR" sz="2400" dirty="0" err="1"/>
              <a:t>mechanisms</a:t>
            </a:r>
            <a:r>
              <a:rPr lang="fr-FR" sz="2400" dirty="0"/>
              <a:t>	</a:t>
            </a:r>
          </a:p>
          <a:p>
            <a:r>
              <a:rPr lang="fr-FR" altLang="en-US" sz="2400" dirty="0"/>
              <a:t>		-  C</a:t>
            </a:r>
            <a:r>
              <a:rPr lang="en-US" altLang="en-US" sz="2400" dirty="0" err="1"/>
              <a:t>ommon</a:t>
            </a:r>
            <a:r>
              <a:rPr lang="en-US" altLang="en-US" sz="2400" dirty="0"/>
              <a:t> neurotransmitter (Dopamine)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4D724-D853-44C7-9975-CE01DF311C49}"/>
              </a:ext>
            </a:extLst>
          </p:cNvPr>
          <p:cNvSpPr txBox="1"/>
          <p:nvPr/>
        </p:nvSpPr>
        <p:spPr>
          <a:xfrm>
            <a:off x="7080069" y="6471288"/>
            <a:ext cx="206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Monier </a:t>
            </a:r>
            <a:r>
              <a:rPr lang="fr-FR" i="1" dirty="0"/>
              <a:t>et al.,</a:t>
            </a:r>
            <a:r>
              <a:rPr lang="fr-FR" dirty="0"/>
              <a:t>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35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r>
              <a:rPr lang="fr-FR" sz="2400" b="1" dirty="0"/>
              <a:t>	</a:t>
            </a:r>
            <a:r>
              <a:rPr lang="fr-FR" sz="2400" dirty="0"/>
              <a:t>Appetitive </a:t>
            </a:r>
            <a:r>
              <a:rPr lang="fr-FR" sz="2400" dirty="0" err="1"/>
              <a:t>visual</a:t>
            </a:r>
            <a:r>
              <a:rPr lang="fr-FR" sz="2400" dirty="0"/>
              <a:t> </a:t>
            </a:r>
            <a:r>
              <a:rPr lang="fr-FR" sz="2400" b="1" dirty="0"/>
              <a:t>indirect</a:t>
            </a:r>
            <a:r>
              <a:rPr lang="fr-FR" sz="2400" dirty="0"/>
              <a:t> learning</a:t>
            </a:r>
          </a:p>
          <a:p>
            <a:endParaRPr lang="fr-FR" sz="2400" dirty="0"/>
          </a:p>
          <a:p>
            <a:r>
              <a:rPr lang="fr-FR" sz="2400" b="1" dirty="0">
                <a:sym typeface="Wingdings" panose="05000000000000000000" pitchFamily="2" charset="2"/>
              </a:rPr>
              <a:t>  </a:t>
            </a:r>
            <a:r>
              <a:rPr lang="fr-FR" sz="2400" dirty="0" err="1">
                <a:sym typeface="Wingdings" panose="05000000000000000000" pitchFamily="2" charset="2"/>
              </a:rPr>
              <a:t>Which</a:t>
            </a:r>
            <a:r>
              <a:rPr lang="fr-FR" sz="2400" dirty="0">
                <a:sym typeface="Wingdings" panose="05000000000000000000" pitchFamily="2" charset="2"/>
              </a:rPr>
              <a:t> groups of </a:t>
            </a:r>
            <a:r>
              <a:rPr lang="fr-FR" sz="2400" dirty="0" err="1">
                <a:sym typeface="Wingdings" panose="05000000000000000000" pitchFamily="2" charset="2"/>
              </a:rPr>
              <a:t>neurons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involved</a:t>
            </a:r>
            <a:r>
              <a:rPr lang="fr-FR" sz="2400" dirty="0">
                <a:sym typeface="Wingdings" panose="05000000000000000000" pitchFamily="2" charset="2"/>
              </a:rPr>
              <a:t> ?</a:t>
            </a:r>
            <a:endParaRPr lang="fr-FR" sz="2400" dirty="0"/>
          </a:p>
          <a:p>
            <a:endParaRPr lang="fr-FR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b="1" dirty="0"/>
          </a:p>
          <a:p>
            <a:endParaRPr lang="fr-FR" sz="2400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605C60F-2EB8-4F36-A481-C4A358D2382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3" name="Diagramme 11">
              <a:extLst>
                <a:ext uri="{FF2B5EF4-FFF2-40B4-BE49-F238E27FC236}">
                  <a16:creationId xmlns:a16="http://schemas.microsoft.com/office/drawing/2014/main" id="{E6106BA8-6AFD-4CA8-9FB2-AD1D3B1582A1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ZoneTexte 12">
              <a:extLst>
                <a:ext uri="{FF2B5EF4-FFF2-40B4-BE49-F238E27FC236}">
                  <a16:creationId xmlns:a16="http://schemas.microsoft.com/office/drawing/2014/main" id="{20DBA0A0-2B02-4332-982E-755304530076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48</a:t>
              </a:fld>
              <a:endParaRPr lang="fr-FR" sz="2400" dirty="0"/>
            </a:p>
          </p:txBody>
        </p:sp>
      </p:grpSp>
      <p:sp>
        <p:nvSpPr>
          <p:cNvPr id="15" name="Rectangle : coins arrondis 2">
            <a:extLst>
              <a:ext uri="{FF2B5EF4-FFF2-40B4-BE49-F238E27FC236}">
                <a16:creationId xmlns:a16="http://schemas.microsoft.com/office/drawing/2014/main" id="{F4CA9D98-6E7F-4F32-BE13-AD86A3B32BA3}"/>
              </a:ext>
            </a:extLst>
          </p:cNvPr>
          <p:cNvSpPr/>
          <p:nvPr/>
        </p:nvSpPr>
        <p:spPr>
          <a:xfrm>
            <a:off x="962118" y="3741347"/>
            <a:ext cx="2897188" cy="76341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Direct learning</a:t>
            </a:r>
          </a:p>
        </p:txBody>
      </p:sp>
      <p:sp>
        <p:nvSpPr>
          <p:cNvPr id="16" name="Rectangle : coins arrondis 11">
            <a:extLst>
              <a:ext uri="{FF2B5EF4-FFF2-40B4-BE49-F238E27FC236}">
                <a16:creationId xmlns:a16="http://schemas.microsoft.com/office/drawing/2014/main" id="{FEA488F8-2383-4743-8525-9F064E815518}"/>
              </a:ext>
            </a:extLst>
          </p:cNvPr>
          <p:cNvSpPr/>
          <p:nvPr/>
        </p:nvSpPr>
        <p:spPr>
          <a:xfrm>
            <a:off x="4857912" y="3741346"/>
            <a:ext cx="2897188" cy="76341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Mate </a:t>
            </a:r>
            <a:r>
              <a:rPr lang="fr-FR" sz="2400" dirty="0" err="1"/>
              <a:t>copying</a:t>
            </a:r>
            <a:endParaRPr lang="fr-FR" sz="2400" dirty="0"/>
          </a:p>
        </p:txBody>
      </p:sp>
      <p:sp>
        <p:nvSpPr>
          <p:cNvPr id="18" name="Right Brace 18">
            <a:extLst>
              <a:ext uri="{FF2B5EF4-FFF2-40B4-BE49-F238E27FC236}">
                <a16:creationId xmlns:a16="http://schemas.microsoft.com/office/drawing/2014/main" id="{F1868D82-8AD3-42AC-BAF4-4D8A26E84B69}"/>
              </a:ext>
            </a:extLst>
          </p:cNvPr>
          <p:cNvSpPr/>
          <p:nvPr/>
        </p:nvSpPr>
        <p:spPr>
          <a:xfrm rot="5400000">
            <a:off x="4177298" y="1390604"/>
            <a:ext cx="362622" cy="6792982"/>
          </a:xfrm>
          <a:prstGeom prst="rightBrace">
            <a:avLst>
              <a:gd name="adj1" fmla="val 53283"/>
              <a:gd name="adj2" fmla="val 50671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0" name="Groupe 4">
            <a:extLst>
              <a:ext uri="{FF2B5EF4-FFF2-40B4-BE49-F238E27FC236}">
                <a16:creationId xmlns:a16="http://schemas.microsoft.com/office/drawing/2014/main" id="{F3FA6972-1735-464C-8D73-D2BBC5F509CA}"/>
              </a:ext>
            </a:extLst>
          </p:cNvPr>
          <p:cNvGrpSpPr/>
          <p:nvPr/>
        </p:nvGrpSpPr>
        <p:grpSpPr>
          <a:xfrm>
            <a:off x="962118" y="5080375"/>
            <a:ext cx="6585536" cy="1460562"/>
            <a:chOff x="966973" y="5300759"/>
            <a:chExt cx="6585536" cy="14605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4301F-FB81-4275-B81B-8FA771546E01}"/>
                </a:ext>
              </a:extLst>
            </p:cNvPr>
            <p:cNvSpPr/>
            <p:nvPr/>
          </p:nvSpPr>
          <p:spPr>
            <a:xfrm>
              <a:off x="966973" y="5300759"/>
              <a:ext cx="658553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u="sng" dirty="0"/>
                <a:t>But</a:t>
              </a:r>
              <a:r>
                <a:rPr lang="fr-FR" sz="2400" dirty="0"/>
                <a:t>:	-  </a:t>
              </a:r>
              <a:r>
                <a:rPr lang="fr-FR" sz="2400" dirty="0" err="1"/>
                <a:t>Similar</a:t>
              </a:r>
              <a:r>
                <a:rPr lang="fr-FR" sz="2400" dirty="0"/>
                <a:t> learning </a:t>
              </a:r>
              <a:r>
                <a:rPr lang="fr-FR" sz="2400" dirty="0" err="1"/>
                <a:t>mechanisms</a:t>
              </a:r>
              <a:r>
                <a:rPr lang="fr-FR" sz="2400" dirty="0"/>
                <a:t>	</a:t>
              </a:r>
            </a:p>
            <a:p>
              <a:r>
                <a:rPr lang="fr-FR" altLang="en-US" sz="2400" dirty="0"/>
                <a:t>		-  C</a:t>
              </a:r>
              <a:r>
                <a:rPr lang="en-US" altLang="en-US" sz="2400" dirty="0" err="1"/>
                <a:t>ommon</a:t>
              </a:r>
              <a:r>
                <a:rPr lang="en-US" altLang="en-US" sz="2400" dirty="0"/>
                <a:t> neurotransmitter (Dopamine)</a:t>
              </a:r>
            </a:p>
          </p:txBody>
        </p:sp>
        <p:sp>
          <p:nvSpPr>
            <p:cNvPr id="17" name="Flèche : angle droit 21">
              <a:extLst>
                <a:ext uri="{FF2B5EF4-FFF2-40B4-BE49-F238E27FC236}">
                  <a16:creationId xmlns:a16="http://schemas.microsoft.com/office/drawing/2014/main" id="{278958D9-867A-422C-B579-67E22F0802C1}"/>
                </a:ext>
              </a:extLst>
            </p:cNvPr>
            <p:cNvSpPr/>
            <p:nvPr/>
          </p:nvSpPr>
          <p:spPr>
            <a:xfrm rot="5400000">
              <a:off x="1012712" y="6003879"/>
              <a:ext cx="956084" cy="558800"/>
            </a:xfrm>
            <a:prstGeom prst="bentUpArrow">
              <a:avLst>
                <a:gd name="adj1" fmla="val 25000"/>
                <a:gd name="adj2" fmla="val 31557"/>
                <a:gd name="adj3" fmla="val 339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17FFE-7D03-49BD-8214-DCC7C02DA176}"/>
              </a:ext>
            </a:extLst>
          </p:cNvPr>
          <p:cNvSpPr/>
          <p:nvPr/>
        </p:nvSpPr>
        <p:spPr>
          <a:xfrm>
            <a:off x="2009680" y="6062895"/>
            <a:ext cx="5828034" cy="531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63C3D214-06B1-4FD4-80BA-543CE304DF6D}"/>
              </a:ext>
            </a:extLst>
          </p:cNvPr>
          <p:cNvSpPr txBox="1"/>
          <p:nvPr/>
        </p:nvSpPr>
        <p:spPr>
          <a:xfrm>
            <a:off x="2009680" y="6102234"/>
            <a:ext cx="58280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/>
              <a:t>COMMON GROUP OF NEURONS ? DDC?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7717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b="1" dirty="0"/>
              <a:t>Mate </a:t>
            </a:r>
            <a:r>
              <a:rPr lang="fr-FR" sz="2400" b="1" dirty="0" err="1"/>
              <a:t>copying</a:t>
            </a:r>
            <a:r>
              <a:rPr lang="fr-FR" sz="2400" b="1" dirty="0"/>
              <a:t>: </a:t>
            </a:r>
            <a:r>
              <a:rPr lang="fr-FR" sz="2400" b="1" dirty="0" err="1"/>
              <a:t>Two</a:t>
            </a:r>
            <a:r>
              <a:rPr lang="fr-FR" sz="2400" b="1" dirty="0"/>
              <a:t> questions</a:t>
            </a:r>
            <a:endParaRPr lang="fr-FR" sz="2400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7BCA49BB-1BC1-42BD-B8E2-1E2811615152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0" name="Diagramme 11">
              <a:extLst>
                <a:ext uri="{FF2B5EF4-FFF2-40B4-BE49-F238E27FC236}">
                  <a16:creationId xmlns:a16="http://schemas.microsoft.com/office/drawing/2014/main" id="{2D41A2FC-6CC1-4EFC-B595-F768CE1DF336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ZoneTexte 12">
              <a:extLst>
                <a:ext uri="{FF2B5EF4-FFF2-40B4-BE49-F238E27FC236}">
                  <a16:creationId xmlns:a16="http://schemas.microsoft.com/office/drawing/2014/main" id="{493AAC66-B1AF-4CCC-8354-4B389BC5E349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49</a:t>
              </a:fld>
              <a:endParaRPr lang="fr-FR" sz="2400" dirty="0"/>
            </a:p>
          </p:txBody>
        </p:sp>
      </p:grpSp>
      <p:pic>
        <p:nvPicPr>
          <p:cNvPr id="12" name="Picture 1">
            <a:extLst>
              <a:ext uri="{FF2B5EF4-FFF2-40B4-BE49-F238E27FC236}">
                <a16:creationId xmlns:a16="http://schemas.microsoft.com/office/drawing/2014/main" id="{600F600F-B91C-43EF-AF36-3AD387D1D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93" y="4847491"/>
            <a:ext cx="2919992" cy="1846015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C50A12B-11C8-4E3B-A198-BFEB99C1F320}"/>
              </a:ext>
            </a:extLst>
          </p:cNvPr>
          <p:cNvSpPr/>
          <p:nvPr/>
        </p:nvSpPr>
        <p:spPr>
          <a:xfrm>
            <a:off x="643127" y="2501180"/>
            <a:ext cx="3349324" cy="19420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</a:t>
            </a:r>
          </a:p>
          <a:p>
            <a:pPr lvl="0" algn="ctr"/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Does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mate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copying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arise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from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srgbClr val="548235"/>
                </a:solidFill>
                <a:sym typeface="Wingdings" panose="05000000000000000000" pitchFamily="2" charset="2"/>
              </a:rPr>
              <a:t>appetitive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 or </a:t>
            </a:r>
            <a:r>
              <a:rPr lang="fr-FR" sz="2400" dirty="0">
                <a:solidFill>
                  <a:srgbClr val="C00000"/>
                </a:solidFill>
                <a:sym typeface="Wingdings" panose="05000000000000000000" pitchFamily="2" charset="2"/>
              </a:rPr>
              <a:t>aversive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memory ?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694A9DD-03CD-4535-AEFD-E25DD2D6BEDA}"/>
              </a:ext>
            </a:extLst>
          </p:cNvPr>
          <p:cNvSpPr/>
          <p:nvPr/>
        </p:nvSpPr>
        <p:spPr>
          <a:xfrm>
            <a:off x="4756939" y="2501179"/>
            <a:ext cx="3349324" cy="19420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II</a:t>
            </a:r>
          </a:p>
          <a:p>
            <a:pPr lvl="0" algn="ctr"/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fr-FR" sz="2400" b="1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neurons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fr-FR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involved</a:t>
            </a:r>
            <a:r>
              <a:rPr lang="fr-FR" sz="2400" dirty="0">
                <a:solidFill>
                  <a:prstClr val="black"/>
                </a:solidFill>
                <a:sym typeface="Wingdings" panose="05000000000000000000" pitchFamily="2" charset="2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A3D18-0875-4320-8F9B-735426975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812" y="5208884"/>
            <a:ext cx="2448877" cy="12795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1A37E0-0769-4C4C-AAE8-6A69CF1150B2}"/>
              </a:ext>
            </a:extLst>
          </p:cNvPr>
          <p:cNvSpPr/>
          <p:nvPr/>
        </p:nvSpPr>
        <p:spPr>
          <a:xfrm>
            <a:off x="261257" y="2174539"/>
            <a:ext cx="4389120" cy="451896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2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</a:t>
              </a:fld>
              <a:endParaRPr lang="fr-FR" sz="24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FADB9F-0F55-4521-84E5-4FD520C44B9B}"/>
              </a:ext>
            </a:extLst>
          </p:cNvPr>
          <p:cNvSpPr txBox="1"/>
          <p:nvPr/>
        </p:nvSpPr>
        <p:spPr>
          <a:xfrm>
            <a:off x="680422" y="1752209"/>
            <a:ext cx="58260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Animal culture?</a:t>
            </a:r>
          </a:p>
          <a:p>
            <a:endParaRPr lang="fr-FR" sz="2400" dirty="0"/>
          </a:p>
          <a:p>
            <a:r>
              <a:rPr lang="fr-FR" sz="2400" dirty="0"/>
              <a:t>In primates</a:t>
            </a:r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dirty="0" err="1"/>
              <a:t>mammals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i="1" dirty="0"/>
              <a:t>Drosophila melanogaster!</a:t>
            </a:r>
            <a:endParaRPr lang="en-US" sz="2400" i="1" dirty="0"/>
          </a:p>
        </p:txBody>
      </p:sp>
      <p:pic>
        <p:nvPicPr>
          <p:cNvPr id="15" name="Picture 14" descr="A insect on the ground&#10;&#10;Description automatically generated">
            <a:extLst>
              <a:ext uri="{FF2B5EF4-FFF2-40B4-BE49-F238E27FC236}">
                <a16:creationId xmlns:a16="http://schemas.microsoft.com/office/drawing/2014/main" id="{25E60BB2-EF41-4C0E-BDA0-B393402E4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30" y="4578394"/>
            <a:ext cx="3783949" cy="2102194"/>
          </a:xfrm>
          <a:prstGeom prst="rect">
            <a:avLst/>
          </a:prstGeom>
        </p:spPr>
      </p:pic>
      <p:pic>
        <p:nvPicPr>
          <p:cNvPr id="9" name="Picture 8" descr="A close up of an animal&#10;&#10;Description automatically generated">
            <a:extLst>
              <a:ext uri="{FF2B5EF4-FFF2-40B4-BE49-F238E27FC236}">
                <a16:creationId xmlns:a16="http://schemas.microsoft.com/office/drawing/2014/main" id="{5B927D72-00E6-4A79-9874-7F329D9580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163" y="1267117"/>
            <a:ext cx="1695415" cy="2545080"/>
          </a:xfrm>
          <a:prstGeom prst="rect">
            <a:avLst/>
          </a:prstGeom>
        </p:spPr>
      </p:pic>
      <p:pic>
        <p:nvPicPr>
          <p:cNvPr id="14" name="Picture 13" descr="A close up of an animal&#10;&#10;Description automatically generated">
            <a:extLst>
              <a:ext uri="{FF2B5EF4-FFF2-40B4-BE49-F238E27FC236}">
                <a16:creationId xmlns:a16="http://schemas.microsoft.com/office/drawing/2014/main" id="{F50BEF59-DC98-4481-BDBB-AB8634721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4" y="1381481"/>
            <a:ext cx="2010336" cy="1340224"/>
          </a:xfrm>
          <a:prstGeom prst="rect">
            <a:avLst/>
          </a:prstGeom>
        </p:spPr>
      </p:pic>
      <p:pic>
        <p:nvPicPr>
          <p:cNvPr id="16" name="Picture 15" descr="A close up of an animal&#10;&#10;Description automatically generated">
            <a:extLst>
              <a:ext uri="{FF2B5EF4-FFF2-40B4-BE49-F238E27FC236}">
                <a16:creationId xmlns:a16="http://schemas.microsoft.com/office/drawing/2014/main" id="{3C903BF9-A98E-40A6-A59B-BC94ACCCF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005943"/>
            <a:ext cx="2201305" cy="1320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3A48-A788-4F3A-9731-B2C0697496ED}"/>
              </a:ext>
            </a:extLst>
          </p:cNvPr>
          <p:cNvSpPr txBox="1"/>
          <p:nvPr/>
        </p:nvSpPr>
        <p:spPr>
          <a:xfrm>
            <a:off x="7081140" y="6509341"/>
            <a:ext cx="448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Danchin</a:t>
            </a:r>
            <a:r>
              <a:rPr lang="fr-FR" dirty="0"/>
              <a:t> </a:t>
            </a:r>
            <a:r>
              <a:rPr lang="fr-FR" i="1" dirty="0"/>
              <a:t>et al.,</a:t>
            </a:r>
            <a:r>
              <a:rPr lang="fr-FR" dirty="0"/>
              <a:t>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76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50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endParaRPr lang="fr-FR" sz="2400" b="1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D373D42-7D3D-4775-A236-31EB57579915}"/>
              </a:ext>
            </a:extLst>
          </p:cNvPr>
          <p:cNvGrpSpPr/>
          <p:nvPr/>
        </p:nvGrpSpPr>
        <p:grpSpPr>
          <a:xfrm>
            <a:off x="4052700" y="2121932"/>
            <a:ext cx="4396177" cy="2244804"/>
            <a:chOff x="4124933" y="2195792"/>
            <a:chExt cx="4687226" cy="228358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1B9BBDA-3A16-4381-9F3A-3EAE191CD2B3}"/>
                </a:ext>
              </a:extLst>
            </p:cNvPr>
            <p:cNvGrpSpPr/>
            <p:nvPr/>
          </p:nvGrpSpPr>
          <p:grpSpPr>
            <a:xfrm>
              <a:off x="5771634" y="2195792"/>
              <a:ext cx="3038396" cy="1118130"/>
              <a:chOff x="2809438" y="4374993"/>
              <a:chExt cx="3038396" cy="111813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951903-94EB-4A38-AE0E-F88FE3BA952A}"/>
                  </a:ext>
                </a:extLst>
              </p:cNvPr>
              <p:cNvGrpSpPr/>
              <p:nvPr/>
            </p:nvGrpSpPr>
            <p:grpSpPr>
              <a:xfrm>
                <a:off x="2809438" y="4374993"/>
                <a:ext cx="3038396" cy="1118130"/>
                <a:chOff x="2809438" y="4374993"/>
                <a:chExt cx="3038396" cy="111813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A5957DF1-F5C8-4F8C-9992-E6E1BEEE2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9438" y="4374993"/>
                  <a:ext cx="3038396" cy="1118130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B8A8F9C4-4F62-4FEF-B711-9BBD0A54F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39982" y="4784663"/>
                  <a:ext cx="627711" cy="461176"/>
                </a:xfrm>
                <a:prstGeom prst="rect">
                  <a:avLst/>
                </a:prstGeom>
              </p:spPr>
            </p:pic>
            <p:pic>
              <p:nvPicPr>
                <p:cNvPr id="52" name="Image 51">
                  <a:extLst>
                    <a:ext uri="{FF2B5EF4-FFF2-40B4-BE49-F238E27FC236}">
                      <a16:creationId xmlns:a16="http://schemas.microsoft.com/office/drawing/2014/main" id="{617C0FEA-B953-484D-84EE-F8E9875DB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9665" y="4704926"/>
                  <a:ext cx="646699" cy="451501"/>
                </a:xfrm>
                <a:prstGeom prst="rect">
                  <a:avLst/>
                </a:prstGeom>
              </p:spPr>
            </p:pic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0CD64CCE-21B4-4E73-80A8-D26C41F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7693" y="4656783"/>
                <a:ext cx="497016" cy="42074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5DDCE2-E0E4-4B53-8EFD-5F383D318835}"/>
                </a:ext>
              </a:extLst>
            </p:cNvPr>
            <p:cNvSpPr/>
            <p:nvPr/>
          </p:nvSpPr>
          <p:spPr>
            <a:xfrm>
              <a:off x="4124933" y="2559126"/>
              <a:ext cx="1688484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 err="1">
                  <a:sym typeface="Wingdings" panose="05000000000000000000" pitchFamily="2" charset="2"/>
                </a:rPr>
                <a:t>Demonstration</a:t>
              </a:r>
              <a:r>
                <a:rPr lang="fr-FR" sz="1600" dirty="0">
                  <a:sym typeface="Wingdings" panose="05000000000000000000" pitchFamily="2" charset="2"/>
                </a:rPr>
                <a:t>: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6921E-20D6-4382-BD23-E1834E76F931}"/>
                </a:ext>
              </a:extLst>
            </p:cNvPr>
            <p:cNvSpPr/>
            <p:nvPr/>
          </p:nvSpPr>
          <p:spPr>
            <a:xfrm>
              <a:off x="5137286" y="3802551"/>
              <a:ext cx="607426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sym typeface="Wingdings" panose="05000000000000000000" pitchFamily="2" charset="2"/>
                </a:rPr>
                <a:t>Test: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D18C560-8684-4EDC-B4DB-E9A2DF57C449}"/>
                </a:ext>
              </a:extLst>
            </p:cNvPr>
            <p:cNvGrpSpPr/>
            <p:nvPr/>
          </p:nvGrpSpPr>
          <p:grpSpPr>
            <a:xfrm>
              <a:off x="5794275" y="3639463"/>
              <a:ext cx="3017884" cy="839918"/>
              <a:chOff x="1049390" y="5230683"/>
              <a:chExt cx="3017884" cy="839918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6FDCA7C1-DF7C-4D1A-B3AD-E60B4C67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390" y="5230683"/>
                <a:ext cx="3017884" cy="839918"/>
              </a:xfrm>
              <a:prstGeom prst="rect">
                <a:avLst/>
              </a:prstGeom>
            </p:spPr>
          </p:pic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03A77221-C64C-49B9-B062-C757333387E6}"/>
                  </a:ext>
                </a:extLst>
              </p:cNvPr>
              <p:cNvGrpSpPr/>
              <p:nvPr/>
            </p:nvGrpSpPr>
            <p:grpSpPr>
              <a:xfrm>
                <a:off x="1441074" y="5347500"/>
                <a:ext cx="2221512" cy="613378"/>
                <a:chOff x="1441074" y="5347500"/>
                <a:chExt cx="2221512" cy="613378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F050BDB3-D435-4D0F-A3E3-5EB00606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5887" y="5418414"/>
                  <a:ext cx="646699" cy="451501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81226324-5F45-490D-80A1-5215B2CB9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986992" y="5551959"/>
                  <a:ext cx="518594" cy="40891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4965B5E1-7216-4FDA-8753-0BFC33DAA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075"/>
                <a:stretch/>
              </p:blipFill>
              <p:spPr>
                <a:xfrm>
                  <a:off x="1441074" y="5347500"/>
                  <a:ext cx="488340" cy="4089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3" name="Arrow: Right 14">
            <a:extLst>
              <a:ext uri="{FF2B5EF4-FFF2-40B4-BE49-F238E27FC236}">
                <a16:creationId xmlns:a16="http://schemas.microsoft.com/office/drawing/2014/main" id="{F2CE4C6F-CFCA-45F0-9AC1-6BC2CC7719C7}"/>
              </a:ext>
            </a:extLst>
          </p:cNvPr>
          <p:cNvSpPr/>
          <p:nvPr/>
        </p:nvSpPr>
        <p:spPr>
          <a:xfrm rot="5400000">
            <a:off x="7495074" y="3088432"/>
            <a:ext cx="443831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Arrow: Right 14">
            <a:extLst>
              <a:ext uri="{FF2B5EF4-FFF2-40B4-BE49-F238E27FC236}">
                <a16:creationId xmlns:a16="http://schemas.microsoft.com/office/drawing/2014/main" id="{6C998A33-78D4-468D-9ADD-B8E528B19C79}"/>
              </a:ext>
            </a:extLst>
          </p:cNvPr>
          <p:cNvSpPr/>
          <p:nvPr/>
        </p:nvSpPr>
        <p:spPr>
          <a:xfrm rot="5400000">
            <a:off x="6843381" y="4259360"/>
            <a:ext cx="191757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A4B949-90ED-41D9-A0E3-86B1E7A5FE96}"/>
              </a:ext>
            </a:extLst>
          </p:cNvPr>
          <p:cNvSpPr/>
          <p:nvPr/>
        </p:nvSpPr>
        <p:spPr>
          <a:xfrm>
            <a:off x="6194030" y="4575721"/>
            <a:ext cx="182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ym typeface="Wingdings" panose="05000000000000000000" pitchFamily="2" charset="2"/>
              </a:rPr>
              <a:t>Mate </a:t>
            </a:r>
            <a:r>
              <a:rPr lang="fr-FR" sz="1600" dirty="0" err="1">
                <a:sym typeface="Wingdings" panose="05000000000000000000" pitchFamily="2" charset="2"/>
              </a:rPr>
              <a:t>copying</a:t>
            </a:r>
            <a:r>
              <a:rPr lang="fr-FR" sz="1600" dirty="0">
                <a:sym typeface="Wingdings" panose="05000000000000000000" pitchFamily="2" charset="2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4130764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51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D373D42-7D3D-4775-A236-31EB57579915}"/>
              </a:ext>
            </a:extLst>
          </p:cNvPr>
          <p:cNvGrpSpPr/>
          <p:nvPr/>
        </p:nvGrpSpPr>
        <p:grpSpPr>
          <a:xfrm>
            <a:off x="5002191" y="2121932"/>
            <a:ext cx="3446685" cy="2244804"/>
            <a:chOff x="5137286" y="2195792"/>
            <a:chExt cx="3674873" cy="228358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1B9BBDA-3A16-4381-9F3A-3EAE191CD2B3}"/>
                </a:ext>
              </a:extLst>
            </p:cNvPr>
            <p:cNvGrpSpPr/>
            <p:nvPr/>
          </p:nvGrpSpPr>
          <p:grpSpPr>
            <a:xfrm>
              <a:off x="5771634" y="2195792"/>
              <a:ext cx="3038396" cy="1118130"/>
              <a:chOff x="2809438" y="4374993"/>
              <a:chExt cx="3038396" cy="111813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951903-94EB-4A38-AE0E-F88FE3BA952A}"/>
                  </a:ext>
                </a:extLst>
              </p:cNvPr>
              <p:cNvGrpSpPr/>
              <p:nvPr/>
            </p:nvGrpSpPr>
            <p:grpSpPr>
              <a:xfrm>
                <a:off x="2809438" y="4374993"/>
                <a:ext cx="3038396" cy="1118130"/>
                <a:chOff x="2809438" y="4374993"/>
                <a:chExt cx="3038396" cy="111813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A5957DF1-F5C8-4F8C-9992-E6E1BEEE2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9438" y="4374993"/>
                  <a:ext cx="3038396" cy="1118130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B8A8F9C4-4F62-4FEF-B711-9BBD0A54F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39982" y="4784663"/>
                  <a:ext cx="627711" cy="461176"/>
                </a:xfrm>
                <a:prstGeom prst="rect">
                  <a:avLst/>
                </a:prstGeom>
              </p:spPr>
            </p:pic>
            <p:pic>
              <p:nvPicPr>
                <p:cNvPr id="52" name="Image 51">
                  <a:extLst>
                    <a:ext uri="{FF2B5EF4-FFF2-40B4-BE49-F238E27FC236}">
                      <a16:creationId xmlns:a16="http://schemas.microsoft.com/office/drawing/2014/main" id="{617C0FEA-B953-484D-84EE-F8E9875DB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9665" y="4704926"/>
                  <a:ext cx="646699" cy="451501"/>
                </a:xfrm>
                <a:prstGeom prst="rect">
                  <a:avLst/>
                </a:prstGeom>
              </p:spPr>
            </p:pic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0CD64CCE-21B4-4E73-80A8-D26C41F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7693" y="4656783"/>
                <a:ext cx="497016" cy="42074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6921E-20D6-4382-BD23-E1834E76F931}"/>
                </a:ext>
              </a:extLst>
            </p:cNvPr>
            <p:cNvSpPr/>
            <p:nvPr/>
          </p:nvSpPr>
          <p:spPr>
            <a:xfrm>
              <a:off x="5137286" y="3802551"/>
              <a:ext cx="607426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sym typeface="Wingdings" panose="05000000000000000000" pitchFamily="2" charset="2"/>
                </a:rPr>
                <a:t>Test: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D18C560-8684-4EDC-B4DB-E9A2DF57C449}"/>
                </a:ext>
              </a:extLst>
            </p:cNvPr>
            <p:cNvGrpSpPr/>
            <p:nvPr/>
          </p:nvGrpSpPr>
          <p:grpSpPr>
            <a:xfrm>
              <a:off x="5794275" y="3639463"/>
              <a:ext cx="3017884" cy="839918"/>
              <a:chOff x="1049390" y="5230683"/>
              <a:chExt cx="3017884" cy="839918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6FDCA7C1-DF7C-4D1A-B3AD-E60B4C67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390" y="5230683"/>
                <a:ext cx="3017884" cy="839918"/>
              </a:xfrm>
              <a:prstGeom prst="rect">
                <a:avLst/>
              </a:prstGeom>
            </p:spPr>
          </p:pic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03A77221-C64C-49B9-B062-C757333387E6}"/>
                  </a:ext>
                </a:extLst>
              </p:cNvPr>
              <p:cNvGrpSpPr/>
              <p:nvPr/>
            </p:nvGrpSpPr>
            <p:grpSpPr>
              <a:xfrm>
                <a:off x="1441074" y="5347500"/>
                <a:ext cx="2221512" cy="613378"/>
                <a:chOff x="1441074" y="5347500"/>
                <a:chExt cx="2221512" cy="613378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F050BDB3-D435-4D0F-A3E3-5EB00606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5887" y="5418414"/>
                  <a:ext cx="646699" cy="451501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81226324-5F45-490D-80A1-5215B2CB9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986992" y="5551959"/>
                  <a:ext cx="518594" cy="40891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4965B5E1-7216-4FDA-8753-0BFC33DAA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075"/>
                <a:stretch/>
              </p:blipFill>
              <p:spPr>
                <a:xfrm>
                  <a:off x="1441074" y="5347500"/>
                  <a:ext cx="488340" cy="4089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3" name="Arrow: Right 14">
            <a:extLst>
              <a:ext uri="{FF2B5EF4-FFF2-40B4-BE49-F238E27FC236}">
                <a16:creationId xmlns:a16="http://schemas.microsoft.com/office/drawing/2014/main" id="{F2CE4C6F-CFCA-45F0-9AC1-6BC2CC7719C7}"/>
              </a:ext>
            </a:extLst>
          </p:cNvPr>
          <p:cNvSpPr/>
          <p:nvPr/>
        </p:nvSpPr>
        <p:spPr>
          <a:xfrm rot="5400000">
            <a:off x="7495074" y="3088432"/>
            <a:ext cx="443831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22F190-9A68-4B74-9AFD-A36335AAD2A9}"/>
              </a:ext>
            </a:extLst>
          </p:cNvPr>
          <p:cNvSpPr/>
          <p:nvPr/>
        </p:nvSpPr>
        <p:spPr>
          <a:xfrm>
            <a:off x="4052700" y="2479095"/>
            <a:ext cx="1583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sym typeface="Wingdings" panose="05000000000000000000" pitchFamily="2" charset="2"/>
              </a:rPr>
              <a:t>Demonstration</a:t>
            </a:r>
            <a:r>
              <a:rPr lang="fr-FR" sz="1600" dirty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33" name="Arrow: Right 14">
            <a:extLst>
              <a:ext uri="{FF2B5EF4-FFF2-40B4-BE49-F238E27FC236}">
                <a16:creationId xmlns:a16="http://schemas.microsoft.com/office/drawing/2014/main" id="{3B35C230-3013-4095-856E-82B266D031F4}"/>
              </a:ext>
            </a:extLst>
          </p:cNvPr>
          <p:cNvSpPr/>
          <p:nvPr/>
        </p:nvSpPr>
        <p:spPr>
          <a:xfrm rot="5400000">
            <a:off x="6843381" y="4259360"/>
            <a:ext cx="191757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246AB1-7D13-48E7-A8B2-5541737D9AB2}"/>
              </a:ext>
            </a:extLst>
          </p:cNvPr>
          <p:cNvSpPr/>
          <p:nvPr/>
        </p:nvSpPr>
        <p:spPr>
          <a:xfrm>
            <a:off x="6194030" y="4575721"/>
            <a:ext cx="182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ym typeface="Wingdings" panose="05000000000000000000" pitchFamily="2" charset="2"/>
              </a:rPr>
              <a:t>Mate </a:t>
            </a:r>
            <a:r>
              <a:rPr lang="fr-FR" sz="1600" dirty="0" err="1">
                <a:sym typeface="Wingdings" panose="05000000000000000000" pitchFamily="2" charset="2"/>
              </a:rPr>
              <a:t>copying</a:t>
            </a:r>
            <a:r>
              <a:rPr lang="fr-FR" sz="1600" dirty="0">
                <a:sym typeface="Wingdings" panose="05000000000000000000" pitchFamily="2" charset="2"/>
              </a:rPr>
              <a:t> score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7A3775-7201-4A40-8483-69E917C61190}"/>
              </a:ext>
            </a:extLst>
          </p:cNvPr>
          <p:cNvSpPr/>
          <p:nvPr/>
        </p:nvSpPr>
        <p:spPr>
          <a:xfrm>
            <a:off x="4333230" y="2113360"/>
            <a:ext cx="4735816" cy="2889940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en-GB" sz="2100" dirty="0">
                <a:sym typeface="Wingdings" panose="05000000000000000000" pitchFamily="2" charset="2"/>
              </a:rPr>
              <a:t>Mutant flies: UAS/GAL4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1: Ddc-GAL4/ UAS-Shits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2: TH-GAL4/ UAS-Shits</a:t>
            </a: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526FF-83D8-4C73-8B10-36DA5E66B3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3174" y="2425200"/>
            <a:ext cx="695325" cy="552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F8CB84C-7355-4242-9F8A-049CDB1E5D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6703" y="3726651"/>
            <a:ext cx="695325" cy="5524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BE11C7-06C7-4025-98B9-0FA4C6592D49}"/>
              </a:ext>
            </a:extLst>
          </p:cNvPr>
          <p:cNvSpPr/>
          <p:nvPr/>
        </p:nvSpPr>
        <p:spPr>
          <a:xfrm>
            <a:off x="7326648" y="2320939"/>
            <a:ext cx="850918" cy="63343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364D8F-EC1A-4AD4-B05A-085E37DAFB99}"/>
              </a:ext>
            </a:extLst>
          </p:cNvPr>
          <p:cNvSpPr/>
          <p:nvPr/>
        </p:nvSpPr>
        <p:spPr>
          <a:xfrm>
            <a:off x="7326648" y="3652333"/>
            <a:ext cx="850918" cy="63343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619B76-988B-4517-ADF9-088AC1DA01A5}"/>
              </a:ext>
            </a:extLst>
          </p:cNvPr>
          <p:cNvSpPr/>
          <p:nvPr/>
        </p:nvSpPr>
        <p:spPr>
          <a:xfrm>
            <a:off x="3826122" y="2441422"/>
            <a:ext cx="507108" cy="453343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244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52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UAS/GAL4:</a:t>
            </a:r>
            <a:endParaRPr lang="en-GB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0C047CAB-BC0D-4828-B603-C563D30730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97"/>
          <a:stretch/>
        </p:blipFill>
        <p:spPr>
          <a:xfrm>
            <a:off x="-16053" y="2245746"/>
            <a:ext cx="7366335" cy="461225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AF28E82-B288-45FE-8E44-F16FE17319DE}"/>
              </a:ext>
            </a:extLst>
          </p:cNvPr>
          <p:cNvSpPr/>
          <p:nvPr/>
        </p:nvSpPr>
        <p:spPr>
          <a:xfrm>
            <a:off x="1275261" y="4467497"/>
            <a:ext cx="6727916" cy="2255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7FCCD2-BB82-4180-81E9-3D8C6427ABD0}"/>
              </a:ext>
            </a:extLst>
          </p:cNvPr>
          <p:cNvSpPr/>
          <p:nvPr/>
        </p:nvSpPr>
        <p:spPr>
          <a:xfrm>
            <a:off x="574403" y="4467497"/>
            <a:ext cx="3608486" cy="2346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0F3DBD-C955-4299-8E83-00A2437FF4D9}"/>
              </a:ext>
            </a:extLst>
          </p:cNvPr>
          <p:cNvSpPr/>
          <p:nvPr/>
        </p:nvSpPr>
        <p:spPr>
          <a:xfrm>
            <a:off x="361758" y="3988340"/>
            <a:ext cx="3608486" cy="2346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629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53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UAS/GAL4:</a:t>
            </a:r>
            <a:endParaRPr lang="en-GB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0C047CAB-BC0D-4828-B603-C563D30730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97"/>
          <a:stretch/>
        </p:blipFill>
        <p:spPr>
          <a:xfrm>
            <a:off x="-16304" y="2245746"/>
            <a:ext cx="7366335" cy="46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15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54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dirty="0">
                <a:sym typeface="Wingdings" panose="05000000000000000000" pitchFamily="2" charset="2"/>
              </a:rPr>
              <a:t>UAS/GAL4:</a:t>
            </a:r>
            <a:endParaRPr lang="en-GB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0C047CAB-BC0D-4828-B603-C563D30730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-97"/>
          <a:stretch/>
        </p:blipFill>
        <p:spPr>
          <a:xfrm>
            <a:off x="-16304" y="2245746"/>
            <a:ext cx="7366335" cy="4612254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45A44385-4420-479D-BA4F-B7C3F1BD4AA9}"/>
              </a:ext>
            </a:extLst>
          </p:cNvPr>
          <p:cNvSpPr txBox="1"/>
          <p:nvPr/>
        </p:nvSpPr>
        <p:spPr>
          <a:xfrm>
            <a:off x="7101555" y="5871312"/>
            <a:ext cx="2042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Block neuronal </a:t>
            </a:r>
            <a:r>
              <a:rPr lang="fr-FR" sz="2400" dirty="0" err="1"/>
              <a:t>activity</a:t>
            </a:r>
            <a:r>
              <a:rPr lang="fr-FR" sz="2400" dirty="0"/>
              <a:t> at 33°C</a:t>
            </a:r>
            <a:endParaRPr lang="en-US" sz="2400" dirty="0"/>
          </a:p>
        </p:txBody>
      </p:sp>
      <p:sp>
        <p:nvSpPr>
          <p:cNvPr id="18" name="Arrow: Notched Right 1">
            <a:extLst>
              <a:ext uri="{FF2B5EF4-FFF2-40B4-BE49-F238E27FC236}">
                <a16:creationId xmlns:a16="http://schemas.microsoft.com/office/drawing/2014/main" id="{D348E2F6-4BC0-4046-9A06-FF4AA899410E}"/>
              </a:ext>
            </a:extLst>
          </p:cNvPr>
          <p:cNvSpPr/>
          <p:nvPr/>
        </p:nvSpPr>
        <p:spPr>
          <a:xfrm>
            <a:off x="6371728" y="6183800"/>
            <a:ext cx="644242" cy="334172"/>
          </a:xfrm>
          <a:prstGeom prst="notchedRightArrow">
            <a:avLst>
              <a:gd name="adj1" fmla="val 50000"/>
              <a:gd name="adj2" fmla="val 90917"/>
            </a:avLst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499C6F-3BC9-4979-90E9-A2E0FBC06017}"/>
              </a:ext>
            </a:extLst>
          </p:cNvPr>
          <p:cNvSpPr/>
          <p:nvPr/>
        </p:nvSpPr>
        <p:spPr>
          <a:xfrm>
            <a:off x="7101555" y="5861736"/>
            <a:ext cx="1979946" cy="823307"/>
          </a:xfrm>
          <a:prstGeom prst="roundRect">
            <a:avLst>
              <a:gd name="adj" fmla="val 1013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09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55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en-GB" sz="2100" dirty="0">
                <a:sym typeface="Wingdings" panose="05000000000000000000" pitchFamily="2" charset="2"/>
              </a:rPr>
              <a:t>Mutant flies: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1: Ddc-GAL4/ UAS-Shits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2: TH-GAL4/ UAS-Shits</a:t>
            </a: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D373D42-7D3D-4775-A236-31EB57579915}"/>
              </a:ext>
            </a:extLst>
          </p:cNvPr>
          <p:cNvGrpSpPr/>
          <p:nvPr/>
        </p:nvGrpSpPr>
        <p:grpSpPr>
          <a:xfrm>
            <a:off x="5002191" y="2121932"/>
            <a:ext cx="3446685" cy="2244804"/>
            <a:chOff x="5137286" y="2195792"/>
            <a:chExt cx="3674873" cy="228358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1B9BBDA-3A16-4381-9F3A-3EAE191CD2B3}"/>
                </a:ext>
              </a:extLst>
            </p:cNvPr>
            <p:cNvGrpSpPr/>
            <p:nvPr/>
          </p:nvGrpSpPr>
          <p:grpSpPr>
            <a:xfrm>
              <a:off x="5771634" y="2195792"/>
              <a:ext cx="3038396" cy="1118130"/>
              <a:chOff x="2809438" y="4374993"/>
              <a:chExt cx="3038396" cy="111813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951903-94EB-4A38-AE0E-F88FE3BA952A}"/>
                  </a:ext>
                </a:extLst>
              </p:cNvPr>
              <p:cNvGrpSpPr/>
              <p:nvPr/>
            </p:nvGrpSpPr>
            <p:grpSpPr>
              <a:xfrm>
                <a:off x="2809438" y="4374993"/>
                <a:ext cx="3038396" cy="1118130"/>
                <a:chOff x="2809438" y="4374993"/>
                <a:chExt cx="3038396" cy="111813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A5957DF1-F5C8-4F8C-9992-E6E1BEEE2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09438" y="4374993"/>
                  <a:ext cx="3038396" cy="1118130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B8A8F9C4-4F62-4FEF-B711-9BBD0A54F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39982" y="4784663"/>
                  <a:ext cx="627711" cy="461176"/>
                </a:xfrm>
                <a:prstGeom prst="rect">
                  <a:avLst/>
                </a:prstGeom>
              </p:spPr>
            </p:pic>
            <p:pic>
              <p:nvPicPr>
                <p:cNvPr id="52" name="Image 51">
                  <a:extLst>
                    <a:ext uri="{FF2B5EF4-FFF2-40B4-BE49-F238E27FC236}">
                      <a16:creationId xmlns:a16="http://schemas.microsoft.com/office/drawing/2014/main" id="{617C0FEA-B953-484D-84EE-F8E9875DB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09665" y="4704926"/>
                  <a:ext cx="646699" cy="451501"/>
                </a:xfrm>
                <a:prstGeom prst="rect">
                  <a:avLst/>
                </a:prstGeom>
              </p:spPr>
            </p:pic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0CD64CCE-21B4-4E73-80A8-D26C41F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67693" y="4656783"/>
                <a:ext cx="497016" cy="42074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6921E-20D6-4382-BD23-E1834E76F931}"/>
                </a:ext>
              </a:extLst>
            </p:cNvPr>
            <p:cNvSpPr/>
            <p:nvPr/>
          </p:nvSpPr>
          <p:spPr>
            <a:xfrm>
              <a:off x="5137286" y="3802551"/>
              <a:ext cx="607426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sym typeface="Wingdings" panose="05000000000000000000" pitchFamily="2" charset="2"/>
                </a:rPr>
                <a:t>Test: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D18C560-8684-4EDC-B4DB-E9A2DF57C449}"/>
                </a:ext>
              </a:extLst>
            </p:cNvPr>
            <p:cNvGrpSpPr/>
            <p:nvPr/>
          </p:nvGrpSpPr>
          <p:grpSpPr>
            <a:xfrm>
              <a:off x="5794275" y="3639463"/>
              <a:ext cx="3017884" cy="839918"/>
              <a:chOff x="1049390" y="5230683"/>
              <a:chExt cx="3017884" cy="839918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6FDCA7C1-DF7C-4D1A-B3AD-E60B4C67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390" y="5230683"/>
                <a:ext cx="3017884" cy="839918"/>
              </a:xfrm>
              <a:prstGeom prst="rect">
                <a:avLst/>
              </a:prstGeom>
            </p:spPr>
          </p:pic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03A77221-C64C-49B9-B062-C757333387E6}"/>
                  </a:ext>
                </a:extLst>
              </p:cNvPr>
              <p:cNvGrpSpPr/>
              <p:nvPr/>
            </p:nvGrpSpPr>
            <p:grpSpPr>
              <a:xfrm>
                <a:off x="1441074" y="5347500"/>
                <a:ext cx="2221512" cy="613378"/>
                <a:chOff x="1441074" y="5347500"/>
                <a:chExt cx="2221512" cy="613378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F050BDB3-D435-4D0F-A3E3-5EB00606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5887" y="5418414"/>
                  <a:ext cx="646699" cy="451501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81226324-5F45-490D-80A1-5215B2CB9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H="1">
                  <a:off x="1986992" y="5551959"/>
                  <a:ext cx="518594" cy="40891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4965B5E1-7216-4FDA-8753-0BFC33DAA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075"/>
                <a:stretch/>
              </p:blipFill>
              <p:spPr>
                <a:xfrm>
                  <a:off x="1441074" y="5347500"/>
                  <a:ext cx="488340" cy="4089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0" name="Arrow: Right 14">
            <a:extLst>
              <a:ext uri="{FF2B5EF4-FFF2-40B4-BE49-F238E27FC236}">
                <a16:creationId xmlns:a16="http://schemas.microsoft.com/office/drawing/2014/main" id="{9574D039-DE0F-464B-9733-20656D307DA5}"/>
              </a:ext>
            </a:extLst>
          </p:cNvPr>
          <p:cNvSpPr/>
          <p:nvPr/>
        </p:nvSpPr>
        <p:spPr>
          <a:xfrm rot="5400000">
            <a:off x="7495074" y="3088432"/>
            <a:ext cx="443831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31030C-DE55-45EE-9BE0-EC565BAFBACE}"/>
              </a:ext>
            </a:extLst>
          </p:cNvPr>
          <p:cNvSpPr/>
          <p:nvPr/>
        </p:nvSpPr>
        <p:spPr>
          <a:xfrm>
            <a:off x="4052700" y="2479095"/>
            <a:ext cx="158363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600" dirty="0" err="1">
                <a:sym typeface="Wingdings" panose="05000000000000000000" pitchFamily="2" charset="2"/>
              </a:rPr>
              <a:t>Demonstration</a:t>
            </a:r>
            <a:r>
              <a:rPr lang="fr-FR" sz="1600" dirty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39" name="Arrow: Right 14">
            <a:extLst>
              <a:ext uri="{FF2B5EF4-FFF2-40B4-BE49-F238E27FC236}">
                <a16:creationId xmlns:a16="http://schemas.microsoft.com/office/drawing/2014/main" id="{A103F7E8-3203-4BE7-8E2E-B436C654EE4F}"/>
              </a:ext>
            </a:extLst>
          </p:cNvPr>
          <p:cNvSpPr/>
          <p:nvPr/>
        </p:nvSpPr>
        <p:spPr>
          <a:xfrm rot="5400000">
            <a:off x="6843381" y="4259360"/>
            <a:ext cx="191757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F79528-1E95-4828-A07F-E5984ACA2EAC}"/>
              </a:ext>
            </a:extLst>
          </p:cNvPr>
          <p:cNvSpPr/>
          <p:nvPr/>
        </p:nvSpPr>
        <p:spPr>
          <a:xfrm>
            <a:off x="6194030" y="4575721"/>
            <a:ext cx="182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ym typeface="Wingdings" panose="05000000000000000000" pitchFamily="2" charset="2"/>
              </a:rPr>
              <a:t>Mate </a:t>
            </a:r>
            <a:r>
              <a:rPr lang="fr-FR" sz="1600" dirty="0" err="1">
                <a:sym typeface="Wingdings" panose="05000000000000000000" pitchFamily="2" charset="2"/>
              </a:rPr>
              <a:t>copying</a:t>
            </a:r>
            <a:r>
              <a:rPr lang="fr-FR" sz="1600" dirty="0">
                <a:sym typeface="Wingdings" panose="05000000000000000000" pitchFamily="2" charset="2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47460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DFF1B85-C137-4072-8204-0475DDC5B551}"/>
              </a:ext>
            </a:extLst>
          </p:cNvPr>
          <p:cNvSpPr/>
          <p:nvPr/>
        </p:nvSpPr>
        <p:spPr>
          <a:xfrm rot="21256852">
            <a:off x="6991480" y="3448160"/>
            <a:ext cx="1806721" cy="2616581"/>
          </a:xfrm>
          <a:custGeom>
            <a:avLst/>
            <a:gdLst>
              <a:gd name="connsiteX0" fmla="*/ 0 w 3424651"/>
              <a:gd name="connsiteY0" fmla="*/ 2368731 h 2368731"/>
              <a:gd name="connsiteX1" fmla="*/ 1402080 w 3424651"/>
              <a:gd name="connsiteY1" fmla="*/ 2246811 h 2368731"/>
              <a:gd name="connsiteX2" fmla="*/ 2647405 w 3424651"/>
              <a:gd name="connsiteY2" fmla="*/ 1724297 h 2368731"/>
              <a:gd name="connsiteX3" fmla="*/ 3344091 w 3424651"/>
              <a:gd name="connsiteY3" fmla="*/ 975360 h 2368731"/>
              <a:gd name="connsiteX4" fmla="*/ 3405051 w 3424651"/>
              <a:gd name="connsiteY4" fmla="*/ 269966 h 2368731"/>
              <a:gd name="connsiteX5" fmla="*/ 3300548 w 3424651"/>
              <a:gd name="connsiteY5" fmla="*/ 0 h 236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4651" h="2368731">
                <a:moveTo>
                  <a:pt x="0" y="2368731"/>
                </a:moveTo>
                <a:cubicBezTo>
                  <a:pt x="480423" y="2361474"/>
                  <a:pt x="960846" y="2354217"/>
                  <a:pt x="1402080" y="2246811"/>
                </a:cubicBezTo>
                <a:cubicBezTo>
                  <a:pt x="1843314" y="2139405"/>
                  <a:pt x="2323737" y="1936205"/>
                  <a:pt x="2647405" y="1724297"/>
                </a:cubicBezTo>
                <a:cubicBezTo>
                  <a:pt x="2971073" y="1512389"/>
                  <a:pt x="3217817" y="1217748"/>
                  <a:pt x="3344091" y="975360"/>
                </a:cubicBezTo>
                <a:cubicBezTo>
                  <a:pt x="3470365" y="732972"/>
                  <a:pt x="3412308" y="432526"/>
                  <a:pt x="3405051" y="269966"/>
                </a:cubicBezTo>
                <a:cubicBezTo>
                  <a:pt x="3397794" y="107406"/>
                  <a:pt x="3349171" y="53703"/>
                  <a:pt x="3300548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1A60B15-3288-4AAF-91A6-29BC0A482A9C}"/>
              </a:ext>
            </a:extLst>
          </p:cNvPr>
          <p:cNvSpPr txBox="1"/>
          <p:nvPr/>
        </p:nvSpPr>
        <p:spPr>
          <a:xfrm>
            <a:off x="5476545" y="5811995"/>
            <a:ext cx="204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Block neuronal </a:t>
            </a:r>
            <a:r>
              <a:rPr lang="fr-FR" dirty="0" err="1"/>
              <a:t>activity</a:t>
            </a:r>
            <a:r>
              <a:rPr lang="fr-FR" dirty="0"/>
              <a:t> at 33°C</a:t>
            </a:r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56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en-GB" sz="2100" dirty="0">
                <a:sym typeface="Wingdings" panose="05000000000000000000" pitchFamily="2" charset="2"/>
              </a:rPr>
              <a:t>Mutant flies: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1: Ddc-GAL4/ UAS-Shits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2: TH-GAL4/ UAS-Shits</a:t>
            </a: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5627AB90-32D5-487C-94BA-7DB33F8C6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65" y="3618474"/>
            <a:ext cx="4686843" cy="2937397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3D373D42-7D3D-4775-A236-31EB57579915}"/>
              </a:ext>
            </a:extLst>
          </p:cNvPr>
          <p:cNvGrpSpPr/>
          <p:nvPr/>
        </p:nvGrpSpPr>
        <p:grpSpPr>
          <a:xfrm>
            <a:off x="5002191" y="2121932"/>
            <a:ext cx="3446685" cy="2244804"/>
            <a:chOff x="5137286" y="2195792"/>
            <a:chExt cx="3674873" cy="228358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1B9BBDA-3A16-4381-9F3A-3EAE191CD2B3}"/>
                </a:ext>
              </a:extLst>
            </p:cNvPr>
            <p:cNvGrpSpPr/>
            <p:nvPr/>
          </p:nvGrpSpPr>
          <p:grpSpPr>
            <a:xfrm>
              <a:off x="5771634" y="2195792"/>
              <a:ext cx="3038396" cy="1118130"/>
              <a:chOff x="2809438" y="4374993"/>
              <a:chExt cx="3038396" cy="111813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951903-94EB-4A38-AE0E-F88FE3BA952A}"/>
                  </a:ext>
                </a:extLst>
              </p:cNvPr>
              <p:cNvGrpSpPr/>
              <p:nvPr/>
            </p:nvGrpSpPr>
            <p:grpSpPr>
              <a:xfrm>
                <a:off x="2809438" y="4374993"/>
                <a:ext cx="3038396" cy="1118130"/>
                <a:chOff x="2809438" y="4374993"/>
                <a:chExt cx="3038396" cy="111813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A5957DF1-F5C8-4F8C-9992-E6E1BEEE2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9438" y="4374993"/>
                  <a:ext cx="3038396" cy="1118130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B8A8F9C4-4F62-4FEF-B711-9BBD0A54F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39982" y="4784663"/>
                  <a:ext cx="627711" cy="461176"/>
                </a:xfrm>
                <a:prstGeom prst="rect">
                  <a:avLst/>
                </a:prstGeom>
              </p:spPr>
            </p:pic>
            <p:pic>
              <p:nvPicPr>
                <p:cNvPr id="52" name="Image 51">
                  <a:extLst>
                    <a:ext uri="{FF2B5EF4-FFF2-40B4-BE49-F238E27FC236}">
                      <a16:creationId xmlns:a16="http://schemas.microsoft.com/office/drawing/2014/main" id="{617C0FEA-B953-484D-84EE-F8E9875DB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9665" y="4704926"/>
                  <a:ext cx="646699" cy="451501"/>
                </a:xfrm>
                <a:prstGeom prst="rect">
                  <a:avLst/>
                </a:prstGeom>
              </p:spPr>
            </p:pic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0CD64CCE-21B4-4E73-80A8-D26C41F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7693" y="4656783"/>
                <a:ext cx="497016" cy="42074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6921E-20D6-4382-BD23-E1834E76F931}"/>
                </a:ext>
              </a:extLst>
            </p:cNvPr>
            <p:cNvSpPr/>
            <p:nvPr/>
          </p:nvSpPr>
          <p:spPr>
            <a:xfrm>
              <a:off x="5137286" y="3802551"/>
              <a:ext cx="607426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sym typeface="Wingdings" panose="05000000000000000000" pitchFamily="2" charset="2"/>
                </a:rPr>
                <a:t>Test: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D18C560-8684-4EDC-B4DB-E9A2DF57C449}"/>
                </a:ext>
              </a:extLst>
            </p:cNvPr>
            <p:cNvGrpSpPr/>
            <p:nvPr/>
          </p:nvGrpSpPr>
          <p:grpSpPr>
            <a:xfrm>
              <a:off x="5794275" y="3639463"/>
              <a:ext cx="3017884" cy="839918"/>
              <a:chOff x="1049390" y="5230683"/>
              <a:chExt cx="3017884" cy="839918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6FDCA7C1-DF7C-4D1A-B3AD-E60B4C67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9390" y="5230683"/>
                <a:ext cx="3017884" cy="839918"/>
              </a:xfrm>
              <a:prstGeom prst="rect">
                <a:avLst/>
              </a:prstGeom>
            </p:spPr>
          </p:pic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03A77221-C64C-49B9-B062-C757333387E6}"/>
                  </a:ext>
                </a:extLst>
              </p:cNvPr>
              <p:cNvGrpSpPr/>
              <p:nvPr/>
            </p:nvGrpSpPr>
            <p:grpSpPr>
              <a:xfrm>
                <a:off x="1441074" y="5347500"/>
                <a:ext cx="2221512" cy="613378"/>
                <a:chOff x="1441074" y="5347500"/>
                <a:chExt cx="2221512" cy="613378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F050BDB3-D435-4D0F-A3E3-5EB00606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5887" y="5418414"/>
                  <a:ext cx="646699" cy="451501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81226324-5F45-490D-80A1-5215B2CB9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986992" y="5551959"/>
                  <a:ext cx="518594" cy="40891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4965B5E1-7216-4FDA-8753-0BFC33DAA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075"/>
                <a:stretch/>
              </p:blipFill>
              <p:spPr>
                <a:xfrm>
                  <a:off x="1441074" y="5347500"/>
                  <a:ext cx="488340" cy="4089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0" name="Arrow: Right 14">
            <a:extLst>
              <a:ext uri="{FF2B5EF4-FFF2-40B4-BE49-F238E27FC236}">
                <a16:creationId xmlns:a16="http://schemas.microsoft.com/office/drawing/2014/main" id="{9574D039-DE0F-464B-9733-20656D307DA5}"/>
              </a:ext>
            </a:extLst>
          </p:cNvPr>
          <p:cNvSpPr/>
          <p:nvPr/>
        </p:nvSpPr>
        <p:spPr>
          <a:xfrm rot="5400000">
            <a:off x="7495074" y="3088432"/>
            <a:ext cx="443831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4" name="Arrow: Notched Right 1">
            <a:extLst>
              <a:ext uri="{FF2B5EF4-FFF2-40B4-BE49-F238E27FC236}">
                <a16:creationId xmlns:a16="http://schemas.microsoft.com/office/drawing/2014/main" id="{2A74B227-9845-4EC9-A9E8-92EE20E31753}"/>
              </a:ext>
            </a:extLst>
          </p:cNvPr>
          <p:cNvSpPr/>
          <p:nvPr/>
        </p:nvSpPr>
        <p:spPr>
          <a:xfrm>
            <a:off x="4536509" y="6064346"/>
            <a:ext cx="734939" cy="334172"/>
          </a:xfrm>
          <a:prstGeom prst="notchedRightArrow">
            <a:avLst>
              <a:gd name="adj1" fmla="val 50000"/>
              <a:gd name="adj2" fmla="val 90917"/>
            </a:avLst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31030C-DE55-45EE-9BE0-EC565BAFBACE}"/>
              </a:ext>
            </a:extLst>
          </p:cNvPr>
          <p:cNvSpPr/>
          <p:nvPr/>
        </p:nvSpPr>
        <p:spPr>
          <a:xfrm>
            <a:off x="4052700" y="2479095"/>
            <a:ext cx="158363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600" dirty="0" err="1">
                <a:sym typeface="Wingdings" panose="05000000000000000000" pitchFamily="2" charset="2"/>
              </a:rPr>
              <a:t>Demonstration</a:t>
            </a:r>
            <a:r>
              <a:rPr lang="fr-FR" sz="1600" dirty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39" name="Arrow: Right 14">
            <a:extLst>
              <a:ext uri="{FF2B5EF4-FFF2-40B4-BE49-F238E27FC236}">
                <a16:creationId xmlns:a16="http://schemas.microsoft.com/office/drawing/2014/main" id="{A103F7E8-3203-4BE7-8E2E-B436C654EE4F}"/>
              </a:ext>
            </a:extLst>
          </p:cNvPr>
          <p:cNvSpPr/>
          <p:nvPr/>
        </p:nvSpPr>
        <p:spPr>
          <a:xfrm rot="5400000">
            <a:off x="6843381" y="4259360"/>
            <a:ext cx="191757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F79528-1E95-4828-A07F-E5984ACA2EAC}"/>
              </a:ext>
            </a:extLst>
          </p:cNvPr>
          <p:cNvSpPr/>
          <p:nvPr/>
        </p:nvSpPr>
        <p:spPr>
          <a:xfrm>
            <a:off x="6194030" y="4575721"/>
            <a:ext cx="182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ym typeface="Wingdings" panose="05000000000000000000" pitchFamily="2" charset="2"/>
              </a:rPr>
              <a:t>Mate </a:t>
            </a:r>
            <a:r>
              <a:rPr lang="fr-FR" sz="1600" dirty="0" err="1">
                <a:sym typeface="Wingdings" panose="05000000000000000000" pitchFamily="2" charset="2"/>
              </a:rPr>
              <a:t>copying</a:t>
            </a:r>
            <a:r>
              <a:rPr lang="fr-FR" sz="1600" dirty="0">
                <a:sym typeface="Wingdings" panose="05000000000000000000" pitchFamily="2" charset="2"/>
              </a:rPr>
              <a:t> score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3F6DA0-BB0F-4F6E-B081-2120549EC598}"/>
              </a:ext>
            </a:extLst>
          </p:cNvPr>
          <p:cNvSpPr/>
          <p:nvPr/>
        </p:nvSpPr>
        <p:spPr>
          <a:xfrm>
            <a:off x="5347464" y="5776562"/>
            <a:ext cx="1708699" cy="8233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F56D3D5-3BA2-4E0F-8801-8AD126630270}"/>
              </a:ext>
            </a:extLst>
          </p:cNvPr>
          <p:cNvSpPr txBox="1"/>
          <p:nvPr/>
        </p:nvSpPr>
        <p:spPr>
          <a:xfrm>
            <a:off x="7915285" y="2955610"/>
            <a:ext cx="95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33°C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1" name="Rectangle: Rounded Corners 4">
            <a:extLst>
              <a:ext uri="{FF2B5EF4-FFF2-40B4-BE49-F238E27FC236}">
                <a16:creationId xmlns:a16="http://schemas.microsoft.com/office/drawing/2014/main" id="{CC790DD2-8D69-4C01-8375-A33B5A102DFF}"/>
              </a:ext>
            </a:extLst>
          </p:cNvPr>
          <p:cNvSpPr/>
          <p:nvPr/>
        </p:nvSpPr>
        <p:spPr>
          <a:xfrm>
            <a:off x="7317581" y="2106973"/>
            <a:ext cx="1308933" cy="11690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11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>
            <a:extLst>
              <a:ext uri="{FF2B5EF4-FFF2-40B4-BE49-F238E27FC236}">
                <a16:creationId xmlns:a16="http://schemas.microsoft.com/office/drawing/2014/main" id="{5627AB90-32D5-487C-94BA-7DB33F8C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" y="3618474"/>
            <a:ext cx="4686843" cy="2937397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DFF1B85-C137-4072-8204-0475DDC5B551}"/>
              </a:ext>
            </a:extLst>
          </p:cNvPr>
          <p:cNvSpPr/>
          <p:nvPr/>
        </p:nvSpPr>
        <p:spPr>
          <a:xfrm rot="21256852">
            <a:off x="6991480" y="3448160"/>
            <a:ext cx="1806721" cy="2616581"/>
          </a:xfrm>
          <a:custGeom>
            <a:avLst/>
            <a:gdLst>
              <a:gd name="connsiteX0" fmla="*/ 0 w 3424651"/>
              <a:gd name="connsiteY0" fmla="*/ 2368731 h 2368731"/>
              <a:gd name="connsiteX1" fmla="*/ 1402080 w 3424651"/>
              <a:gd name="connsiteY1" fmla="*/ 2246811 h 2368731"/>
              <a:gd name="connsiteX2" fmla="*/ 2647405 w 3424651"/>
              <a:gd name="connsiteY2" fmla="*/ 1724297 h 2368731"/>
              <a:gd name="connsiteX3" fmla="*/ 3344091 w 3424651"/>
              <a:gd name="connsiteY3" fmla="*/ 975360 h 2368731"/>
              <a:gd name="connsiteX4" fmla="*/ 3405051 w 3424651"/>
              <a:gd name="connsiteY4" fmla="*/ 269966 h 2368731"/>
              <a:gd name="connsiteX5" fmla="*/ 3300548 w 3424651"/>
              <a:gd name="connsiteY5" fmla="*/ 0 h 236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4651" h="2368731">
                <a:moveTo>
                  <a:pt x="0" y="2368731"/>
                </a:moveTo>
                <a:cubicBezTo>
                  <a:pt x="480423" y="2361474"/>
                  <a:pt x="960846" y="2354217"/>
                  <a:pt x="1402080" y="2246811"/>
                </a:cubicBezTo>
                <a:cubicBezTo>
                  <a:pt x="1843314" y="2139405"/>
                  <a:pt x="2323737" y="1936205"/>
                  <a:pt x="2647405" y="1724297"/>
                </a:cubicBezTo>
                <a:cubicBezTo>
                  <a:pt x="2971073" y="1512389"/>
                  <a:pt x="3217817" y="1217748"/>
                  <a:pt x="3344091" y="975360"/>
                </a:cubicBezTo>
                <a:cubicBezTo>
                  <a:pt x="3470365" y="732972"/>
                  <a:pt x="3412308" y="432526"/>
                  <a:pt x="3405051" y="269966"/>
                </a:cubicBezTo>
                <a:cubicBezTo>
                  <a:pt x="3397794" y="107406"/>
                  <a:pt x="3349171" y="53703"/>
                  <a:pt x="3300548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2">
            <a:extLst>
              <a:ext uri="{FF2B5EF4-FFF2-40B4-BE49-F238E27FC236}">
                <a16:creationId xmlns:a16="http://schemas.microsoft.com/office/drawing/2014/main" id="{01A60B15-3288-4AAF-91A6-29BC0A482A9C}"/>
              </a:ext>
            </a:extLst>
          </p:cNvPr>
          <p:cNvSpPr txBox="1"/>
          <p:nvPr/>
        </p:nvSpPr>
        <p:spPr>
          <a:xfrm>
            <a:off x="5476545" y="5811995"/>
            <a:ext cx="204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Block neuronal </a:t>
            </a:r>
            <a:r>
              <a:rPr lang="fr-FR" dirty="0" err="1"/>
              <a:t>activity</a:t>
            </a:r>
            <a:r>
              <a:rPr lang="fr-FR" dirty="0"/>
              <a:t> at 33°C</a:t>
            </a:r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57</a:t>
              </a:fld>
              <a:endParaRPr lang="fr-FR" sz="240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604D6-378A-4B8A-B4AF-5763DB006255}"/>
              </a:ext>
            </a:extLst>
          </p:cNvPr>
          <p:cNvSpPr/>
          <p:nvPr/>
        </p:nvSpPr>
        <p:spPr>
          <a:xfrm>
            <a:off x="2390534" y="4836920"/>
            <a:ext cx="393107" cy="279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10053A-5BC1-4581-AC8B-F9C04C88D849}"/>
              </a:ext>
            </a:extLst>
          </p:cNvPr>
          <p:cNvSpPr/>
          <p:nvPr/>
        </p:nvSpPr>
        <p:spPr>
          <a:xfrm>
            <a:off x="5612130" y="4819589"/>
            <a:ext cx="364291" cy="20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Notched Right 1">
            <a:extLst>
              <a:ext uri="{FF2B5EF4-FFF2-40B4-BE49-F238E27FC236}">
                <a16:creationId xmlns:a16="http://schemas.microsoft.com/office/drawing/2014/main" id="{0C4DB173-3478-46B5-A7CE-0B7BD6D7D379}"/>
              </a:ext>
            </a:extLst>
          </p:cNvPr>
          <p:cNvSpPr/>
          <p:nvPr/>
        </p:nvSpPr>
        <p:spPr>
          <a:xfrm>
            <a:off x="4536509" y="6064346"/>
            <a:ext cx="734939" cy="334172"/>
          </a:xfrm>
          <a:prstGeom prst="notchedRightArrow">
            <a:avLst>
              <a:gd name="adj1" fmla="val 50000"/>
              <a:gd name="adj2" fmla="val 90917"/>
            </a:avLst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AB0CEF-4F43-42F2-8D2C-D1B9B66611BB}"/>
              </a:ext>
            </a:extLst>
          </p:cNvPr>
          <p:cNvSpPr/>
          <p:nvPr/>
        </p:nvSpPr>
        <p:spPr>
          <a:xfrm>
            <a:off x="5771634" y="5022956"/>
            <a:ext cx="152400" cy="5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EAFFA-CF58-456F-A53E-6486964567E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2C5703-2336-401A-8907-0410F5A4CB66}"/>
              </a:ext>
            </a:extLst>
          </p:cNvPr>
          <p:cNvSpPr txBox="1"/>
          <p:nvPr/>
        </p:nvSpPr>
        <p:spPr>
          <a:xfrm>
            <a:off x="353273" y="1509372"/>
            <a:ext cx="473581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endParaRPr lang="fr-FR" sz="2400" b="1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en-GB" sz="2100" dirty="0">
                <a:sym typeface="Wingdings" panose="05000000000000000000" pitchFamily="2" charset="2"/>
              </a:rPr>
              <a:t>Mutant flies: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1: Ddc-GAL4/ UAS-Shits</a:t>
            </a:r>
          </a:p>
          <a:p>
            <a:r>
              <a:rPr lang="en-GB" sz="2100" dirty="0">
                <a:sym typeface="Wingdings" panose="05000000000000000000" pitchFamily="2" charset="2"/>
              </a:rPr>
              <a:t>- Treatment 2: TH-GAL4/ UAS-Shits</a:t>
            </a: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>
              <a:sym typeface="Wingdings" panose="05000000000000000000" pitchFamily="2" charset="2"/>
            </a:endParaRPr>
          </a:p>
          <a:p>
            <a:endParaRPr lang="fr-FR" sz="2100" dirty="0"/>
          </a:p>
          <a:p>
            <a:endParaRPr lang="fr-F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BA6557B-519C-4F85-B9FE-494326C7142B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2205F0-693D-4428-B669-EB1FF5AEF031}"/>
              </a:ext>
            </a:extLst>
          </p:cNvPr>
          <p:cNvSpPr/>
          <p:nvPr/>
        </p:nvSpPr>
        <p:spPr>
          <a:xfrm>
            <a:off x="7024678" y="4685172"/>
            <a:ext cx="292903" cy="227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69389D-C2F8-4821-AEE8-7C337BE34B75}"/>
              </a:ext>
            </a:extLst>
          </p:cNvPr>
          <p:cNvSpPr/>
          <p:nvPr/>
        </p:nvSpPr>
        <p:spPr>
          <a:xfrm>
            <a:off x="7339003" y="4676781"/>
            <a:ext cx="90497" cy="277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0F7500F-2C15-4D4D-8E76-E06220E676BD}"/>
              </a:ext>
            </a:extLst>
          </p:cNvPr>
          <p:cNvSpPr/>
          <p:nvPr/>
        </p:nvSpPr>
        <p:spPr>
          <a:xfrm>
            <a:off x="212332" y="2455347"/>
            <a:ext cx="8711747" cy="407124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D373D42-7D3D-4775-A236-31EB57579915}"/>
              </a:ext>
            </a:extLst>
          </p:cNvPr>
          <p:cNvGrpSpPr/>
          <p:nvPr/>
        </p:nvGrpSpPr>
        <p:grpSpPr>
          <a:xfrm>
            <a:off x="5002191" y="2121932"/>
            <a:ext cx="3446685" cy="2244804"/>
            <a:chOff x="5137286" y="2195792"/>
            <a:chExt cx="3674873" cy="228358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1B9BBDA-3A16-4381-9F3A-3EAE191CD2B3}"/>
                </a:ext>
              </a:extLst>
            </p:cNvPr>
            <p:cNvGrpSpPr/>
            <p:nvPr/>
          </p:nvGrpSpPr>
          <p:grpSpPr>
            <a:xfrm>
              <a:off x="5771634" y="2195792"/>
              <a:ext cx="3038396" cy="1118130"/>
              <a:chOff x="2809438" y="4374993"/>
              <a:chExt cx="3038396" cy="1118130"/>
            </a:xfrm>
          </p:grpSpPr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951903-94EB-4A38-AE0E-F88FE3BA952A}"/>
                  </a:ext>
                </a:extLst>
              </p:cNvPr>
              <p:cNvGrpSpPr/>
              <p:nvPr/>
            </p:nvGrpSpPr>
            <p:grpSpPr>
              <a:xfrm>
                <a:off x="2809438" y="4374993"/>
                <a:ext cx="3038396" cy="1118130"/>
                <a:chOff x="2809438" y="4374993"/>
                <a:chExt cx="3038396" cy="111813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A5957DF1-F5C8-4F8C-9992-E6E1BEEE2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9438" y="4374993"/>
                  <a:ext cx="3038396" cy="1118130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B8A8F9C4-4F62-4FEF-B711-9BBD0A54F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939982" y="4784663"/>
                  <a:ext cx="627711" cy="461176"/>
                </a:xfrm>
                <a:prstGeom prst="rect">
                  <a:avLst/>
                </a:prstGeom>
              </p:spPr>
            </p:pic>
            <p:pic>
              <p:nvPicPr>
                <p:cNvPr id="52" name="Image 51">
                  <a:extLst>
                    <a:ext uri="{FF2B5EF4-FFF2-40B4-BE49-F238E27FC236}">
                      <a16:creationId xmlns:a16="http://schemas.microsoft.com/office/drawing/2014/main" id="{617C0FEA-B953-484D-84EE-F8E9875DB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9665" y="4704926"/>
                  <a:ext cx="646699" cy="451501"/>
                </a:xfrm>
                <a:prstGeom prst="rect">
                  <a:avLst/>
                </a:prstGeom>
              </p:spPr>
            </p:pic>
          </p:grpSp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0CD64CCE-21B4-4E73-80A8-D26C41F88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7693" y="4656783"/>
                <a:ext cx="497016" cy="42074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66921E-20D6-4382-BD23-E1834E76F931}"/>
                </a:ext>
              </a:extLst>
            </p:cNvPr>
            <p:cNvSpPr/>
            <p:nvPr/>
          </p:nvSpPr>
          <p:spPr>
            <a:xfrm>
              <a:off x="5137286" y="3802551"/>
              <a:ext cx="607426" cy="344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>
                  <a:sym typeface="Wingdings" panose="05000000000000000000" pitchFamily="2" charset="2"/>
                </a:rPr>
                <a:t>Test: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1D18C560-8684-4EDC-B4DB-E9A2DF57C449}"/>
                </a:ext>
              </a:extLst>
            </p:cNvPr>
            <p:cNvGrpSpPr/>
            <p:nvPr/>
          </p:nvGrpSpPr>
          <p:grpSpPr>
            <a:xfrm>
              <a:off x="5794275" y="3639463"/>
              <a:ext cx="3017884" cy="839918"/>
              <a:chOff x="1049390" y="5230683"/>
              <a:chExt cx="3017884" cy="839918"/>
            </a:xfrm>
          </p:grpSpPr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6FDCA7C1-DF7C-4D1A-B3AD-E60B4C67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9390" y="5230683"/>
                <a:ext cx="3017884" cy="839918"/>
              </a:xfrm>
              <a:prstGeom prst="rect">
                <a:avLst/>
              </a:prstGeom>
            </p:spPr>
          </p:pic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03A77221-C64C-49B9-B062-C757333387E6}"/>
                  </a:ext>
                </a:extLst>
              </p:cNvPr>
              <p:cNvGrpSpPr/>
              <p:nvPr/>
            </p:nvGrpSpPr>
            <p:grpSpPr>
              <a:xfrm>
                <a:off x="1441074" y="5347500"/>
                <a:ext cx="2221512" cy="613378"/>
                <a:chOff x="1441074" y="5347500"/>
                <a:chExt cx="2221512" cy="613378"/>
              </a:xfrm>
            </p:grpSpPr>
            <p:pic>
              <p:nvPicPr>
                <p:cNvPr id="62" name="Image 61">
                  <a:extLst>
                    <a:ext uri="{FF2B5EF4-FFF2-40B4-BE49-F238E27FC236}">
                      <a16:creationId xmlns:a16="http://schemas.microsoft.com/office/drawing/2014/main" id="{F050BDB3-D435-4D0F-A3E3-5EB00606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5887" y="5418414"/>
                  <a:ext cx="646699" cy="451501"/>
                </a:xfrm>
                <a:prstGeom prst="rect">
                  <a:avLst/>
                </a:prstGeom>
              </p:spPr>
            </p:pic>
            <p:pic>
              <p:nvPicPr>
                <p:cNvPr id="63" name="Image 62">
                  <a:extLst>
                    <a:ext uri="{FF2B5EF4-FFF2-40B4-BE49-F238E27FC236}">
                      <a16:creationId xmlns:a16="http://schemas.microsoft.com/office/drawing/2014/main" id="{81226324-5F45-490D-80A1-5215B2CB9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1986992" y="5551959"/>
                  <a:ext cx="518594" cy="408919"/>
                </a:xfrm>
                <a:prstGeom prst="rect">
                  <a:avLst/>
                </a:prstGeom>
              </p:spPr>
            </p:pic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4965B5E1-7216-4FDA-8753-0BFC33DAA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075"/>
                <a:stretch/>
              </p:blipFill>
              <p:spPr>
                <a:xfrm>
                  <a:off x="1441074" y="5347500"/>
                  <a:ext cx="488340" cy="4089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881C7D4-EB70-432F-B2DC-3B413963C4CB}"/>
              </a:ext>
            </a:extLst>
          </p:cNvPr>
          <p:cNvSpPr/>
          <p:nvPr/>
        </p:nvSpPr>
        <p:spPr>
          <a:xfrm>
            <a:off x="4784188" y="4975497"/>
            <a:ext cx="4070935" cy="12738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one group is involved,</a:t>
            </a:r>
          </a:p>
          <a:p>
            <a:pPr algn="ctr"/>
            <a:r>
              <a:rPr lang="en-US" dirty="0"/>
              <a:t>the corresponding treatment will not display mate copying</a:t>
            </a:r>
          </a:p>
        </p:txBody>
      </p:sp>
      <p:sp>
        <p:nvSpPr>
          <p:cNvPr id="40" name="Arrow: Right 14">
            <a:extLst>
              <a:ext uri="{FF2B5EF4-FFF2-40B4-BE49-F238E27FC236}">
                <a16:creationId xmlns:a16="http://schemas.microsoft.com/office/drawing/2014/main" id="{9574D039-DE0F-464B-9733-20656D307DA5}"/>
              </a:ext>
            </a:extLst>
          </p:cNvPr>
          <p:cNvSpPr/>
          <p:nvPr/>
        </p:nvSpPr>
        <p:spPr>
          <a:xfrm rot="5400000">
            <a:off x="7495074" y="3088432"/>
            <a:ext cx="443831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F57729-9D9A-45E3-9327-8B32A0D01569}"/>
              </a:ext>
            </a:extLst>
          </p:cNvPr>
          <p:cNvSpPr/>
          <p:nvPr/>
        </p:nvSpPr>
        <p:spPr>
          <a:xfrm>
            <a:off x="4052700" y="2479095"/>
            <a:ext cx="158363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1600" dirty="0" err="1">
                <a:sym typeface="Wingdings" panose="05000000000000000000" pitchFamily="2" charset="2"/>
              </a:rPr>
              <a:t>Demonstration</a:t>
            </a:r>
            <a:r>
              <a:rPr lang="fr-FR" sz="1600" dirty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43" name="Arrow: Right 14">
            <a:extLst>
              <a:ext uri="{FF2B5EF4-FFF2-40B4-BE49-F238E27FC236}">
                <a16:creationId xmlns:a16="http://schemas.microsoft.com/office/drawing/2014/main" id="{07FCD22A-FA85-46E6-B358-549062A1BFCC}"/>
              </a:ext>
            </a:extLst>
          </p:cNvPr>
          <p:cNvSpPr/>
          <p:nvPr/>
        </p:nvSpPr>
        <p:spPr>
          <a:xfrm rot="5400000">
            <a:off x="6843381" y="4259360"/>
            <a:ext cx="191757" cy="396590"/>
          </a:xfrm>
          <a:prstGeom prst="rightArrow">
            <a:avLst>
              <a:gd name="adj1" fmla="val 27131"/>
              <a:gd name="adj2" fmla="val 387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40D5B4-3879-4CD0-A1FF-38861138F87C}"/>
              </a:ext>
            </a:extLst>
          </p:cNvPr>
          <p:cNvSpPr/>
          <p:nvPr/>
        </p:nvSpPr>
        <p:spPr>
          <a:xfrm>
            <a:off x="6194030" y="4575721"/>
            <a:ext cx="1822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ym typeface="Wingdings" panose="05000000000000000000" pitchFamily="2" charset="2"/>
              </a:rPr>
              <a:t>Mate </a:t>
            </a:r>
            <a:r>
              <a:rPr lang="fr-FR" sz="1600" dirty="0" err="1">
                <a:sym typeface="Wingdings" panose="05000000000000000000" pitchFamily="2" charset="2"/>
              </a:rPr>
              <a:t>copying</a:t>
            </a:r>
            <a:r>
              <a:rPr lang="fr-FR" sz="1600" dirty="0">
                <a:sym typeface="Wingdings" panose="05000000000000000000" pitchFamily="2" charset="2"/>
              </a:rPr>
              <a:t> score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F4C85802-7E08-4256-AFB1-EDB6538CD29C}"/>
              </a:ext>
            </a:extLst>
          </p:cNvPr>
          <p:cNvSpPr txBox="1"/>
          <p:nvPr/>
        </p:nvSpPr>
        <p:spPr>
          <a:xfrm>
            <a:off x="7915285" y="2955610"/>
            <a:ext cx="95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33°C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6" name="Rectangle: Rounded Corners 4">
            <a:extLst>
              <a:ext uri="{FF2B5EF4-FFF2-40B4-BE49-F238E27FC236}">
                <a16:creationId xmlns:a16="http://schemas.microsoft.com/office/drawing/2014/main" id="{AD2C51DE-D5D5-4D6C-B441-CEE35A2B6308}"/>
              </a:ext>
            </a:extLst>
          </p:cNvPr>
          <p:cNvSpPr/>
          <p:nvPr/>
        </p:nvSpPr>
        <p:spPr>
          <a:xfrm>
            <a:off x="7317581" y="2106973"/>
            <a:ext cx="1308933" cy="11690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63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58</a:t>
              </a:fld>
              <a:endParaRPr lang="fr-FR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167" y="3041596"/>
            <a:ext cx="3947764" cy="36779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fr-FR" u="sng" dirty="0">
                <a:sym typeface="Wingdings" panose="05000000000000000000" pitchFamily="2" charset="2"/>
              </a:rPr>
              <a:t>Mate </a:t>
            </a:r>
            <a:r>
              <a:rPr lang="fr-FR" u="sng" dirty="0" err="1">
                <a:sym typeface="Wingdings" panose="05000000000000000000" pitchFamily="2" charset="2"/>
              </a:rPr>
              <a:t>copying</a:t>
            </a:r>
            <a:r>
              <a:rPr lang="fr-FR" u="sng" dirty="0">
                <a:sym typeface="Wingdings" panose="05000000000000000000" pitchFamily="2" charset="2"/>
              </a:rPr>
              <a:t> index of </a:t>
            </a:r>
            <a:r>
              <a:rPr lang="fr-FR" u="sng" dirty="0" err="1">
                <a:sym typeface="Wingdings" panose="05000000000000000000" pitchFamily="2" charset="2"/>
              </a:rPr>
              <a:t>Ddc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treatment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is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different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from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random</a:t>
            </a:r>
            <a:endParaRPr lang="fr-FR" u="sng" dirty="0">
              <a:sym typeface="Wingdings" panose="05000000000000000000" pitchFamily="2" charset="2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D831E-358D-4FE9-92EC-A7BA134338AD}"/>
              </a:ext>
            </a:extLst>
          </p:cNvPr>
          <p:cNvSpPr/>
          <p:nvPr/>
        </p:nvSpPr>
        <p:spPr>
          <a:xfrm>
            <a:off x="5044440" y="3041596"/>
            <a:ext cx="2368618" cy="49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E2C9-3004-4EF2-AC1B-F789E021797A}"/>
              </a:ext>
            </a:extLst>
          </p:cNvPr>
          <p:cNvSpPr/>
          <p:nvPr/>
        </p:nvSpPr>
        <p:spPr>
          <a:xfrm>
            <a:off x="353272" y="4053805"/>
            <a:ext cx="19893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44513-09D7-4964-B4BB-15300906E28E}"/>
              </a:ext>
            </a:extLst>
          </p:cNvPr>
          <p:cNvSpPr/>
          <p:nvPr/>
        </p:nvSpPr>
        <p:spPr>
          <a:xfrm>
            <a:off x="338007" y="4538940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69B8DBF-B800-4E6E-B063-2CCF17132D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0" t="-8883" b="-1"/>
          <a:stretch/>
        </p:blipFill>
        <p:spPr>
          <a:xfrm>
            <a:off x="5272447" y="4380412"/>
            <a:ext cx="398563" cy="18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2A01-7D17-4D83-BD60-693626474B04}"/>
              </a:ext>
            </a:extLst>
          </p:cNvPr>
          <p:cNvSpPr txBox="1"/>
          <p:nvPr/>
        </p:nvSpPr>
        <p:spPr>
          <a:xfrm>
            <a:off x="4841966" y="6122124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24DA4-F5D1-4D6C-8FF7-723F823F3DB3}"/>
              </a:ext>
            </a:extLst>
          </p:cNvPr>
          <p:cNvSpPr txBox="1"/>
          <p:nvPr/>
        </p:nvSpPr>
        <p:spPr>
          <a:xfrm>
            <a:off x="6483958" y="6126477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9CEBD-491A-490F-A48E-95196A6AA53B}"/>
              </a:ext>
            </a:extLst>
          </p:cNvPr>
          <p:cNvSpPr/>
          <p:nvPr/>
        </p:nvSpPr>
        <p:spPr>
          <a:xfrm>
            <a:off x="4557511" y="4903272"/>
            <a:ext cx="1739341" cy="14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A4621A-BC90-4B9A-BC65-0DA5A5D9F7CA}"/>
              </a:ext>
            </a:extLst>
          </p:cNvPr>
          <p:cNvSpPr/>
          <p:nvPr/>
        </p:nvSpPr>
        <p:spPr>
          <a:xfrm>
            <a:off x="5100997" y="4551209"/>
            <a:ext cx="317220" cy="335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4823B7-AD5D-4266-B2B6-76CC96832DF3}"/>
              </a:ext>
            </a:extLst>
          </p:cNvPr>
          <p:cNvSpPr/>
          <p:nvPr/>
        </p:nvSpPr>
        <p:spPr>
          <a:xfrm>
            <a:off x="4710892" y="4240515"/>
            <a:ext cx="960118" cy="335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2EE2-034D-461F-8F3A-55A54575E2F3}"/>
              </a:ext>
            </a:extLst>
          </p:cNvPr>
          <p:cNvSpPr/>
          <p:nvPr/>
        </p:nvSpPr>
        <p:spPr>
          <a:xfrm flipH="1">
            <a:off x="5190951" y="4849676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C1DFDC-DFE2-41FC-AEC8-02D3C7520A0C}"/>
              </a:ext>
            </a:extLst>
          </p:cNvPr>
          <p:cNvSpPr/>
          <p:nvPr/>
        </p:nvSpPr>
        <p:spPr>
          <a:xfrm flipH="1">
            <a:off x="5190950" y="4910140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D0205-C43E-44F4-B7FE-614037C4E939}"/>
              </a:ext>
            </a:extLst>
          </p:cNvPr>
          <p:cNvSpPr txBox="1"/>
          <p:nvPr/>
        </p:nvSpPr>
        <p:spPr>
          <a:xfrm>
            <a:off x="6033891" y="6379560"/>
            <a:ext cx="1613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Ddc-GAL4</a:t>
            </a:r>
          </a:p>
          <a:p>
            <a:pPr algn="ctr"/>
            <a:r>
              <a:rPr lang="en-US" sz="1200" dirty="0"/>
              <a:t>UAS-Shi</a:t>
            </a:r>
            <a:r>
              <a:rPr lang="en-US" sz="1200" baseline="30000" dirty="0"/>
              <a:t>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2DC7A-91FB-46F3-A26D-58EA05011F08}"/>
              </a:ext>
            </a:extLst>
          </p:cNvPr>
          <p:cNvSpPr/>
          <p:nvPr/>
        </p:nvSpPr>
        <p:spPr>
          <a:xfrm>
            <a:off x="4922448" y="6494145"/>
            <a:ext cx="522087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1969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59</a:t>
              </a:fld>
              <a:endParaRPr lang="fr-FR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167" y="3041596"/>
            <a:ext cx="3947764" cy="36779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fr-FR" u="sng" dirty="0">
                <a:sym typeface="Wingdings" panose="05000000000000000000" pitchFamily="2" charset="2"/>
              </a:rPr>
              <a:t>Mate </a:t>
            </a:r>
            <a:r>
              <a:rPr lang="fr-FR" u="sng" dirty="0" err="1">
                <a:sym typeface="Wingdings" panose="05000000000000000000" pitchFamily="2" charset="2"/>
              </a:rPr>
              <a:t>copying</a:t>
            </a:r>
            <a:r>
              <a:rPr lang="fr-FR" u="sng" dirty="0">
                <a:sym typeface="Wingdings" panose="05000000000000000000" pitchFamily="2" charset="2"/>
              </a:rPr>
              <a:t> index of </a:t>
            </a:r>
            <a:r>
              <a:rPr lang="fr-FR" u="sng" dirty="0" err="1">
                <a:sym typeface="Wingdings" panose="05000000000000000000" pitchFamily="2" charset="2"/>
              </a:rPr>
              <a:t>Ddc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treatment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is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different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from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random</a:t>
            </a:r>
            <a:endParaRPr lang="fr-FR" u="sng" dirty="0">
              <a:sym typeface="Wingdings" panose="05000000000000000000" pitchFamily="2" charset="2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D831E-358D-4FE9-92EC-A7BA134338AD}"/>
              </a:ext>
            </a:extLst>
          </p:cNvPr>
          <p:cNvSpPr/>
          <p:nvPr/>
        </p:nvSpPr>
        <p:spPr>
          <a:xfrm>
            <a:off x="5044440" y="3041596"/>
            <a:ext cx="2368618" cy="49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E2C9-3004-4EF2-AC1B-F789E021797A}"/>
              </a:ext>
            </a:extLst>
          </p:cNvPr>
          <p:cNvSpPr/>
          <p:nvPr/>
        </p:nvSpPr>
        <p:spPr>
          <a:xfrm>
            <a:off x="353272" y="4053805"/>
            <a:ext cx="19893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44513-09D7-4964-B4BB-15300906E28E}"/>
              </a:ext>
            </a:extLst>
          </p:cNvPr>
          <p:cNvSpPr/>
          <p:nvPr/>
        </p:nvSpPr>
        <p:spPr>
          <a:xfrm>
            <a:off x="338007" y="4538940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69B8DBF-B800-4E6E-B063-2CCF17132D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0" t="-8883" b="-1"/>
          <a:stretch/>
        </p:blipFill>
        <p:spPr>
          <a:xfrm>
            <a:off x="5272447" y="4380412"/>
            <a:ext cx="398563" cy="18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2A01-7D17-4D83-BD60-693626474B04}"/>
              </a:ext>
            </a:extLst>
          </p:cNvPr>
          <p:cNvSpPr txBox="1"/>
          <p:nvPr/>
        </p:nvSpPr>
        <p:spPr>
          <a:xfrm>
            <a:off x="4841966" y="6122124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24DA4-F5D1-4D6C-8FF7-723F823F3DB3}"/>
              </a:ext>
            </a:extLst>
          </p:cNvPr>
          <p:cNvSpPr txBox="1"/>
          <p:nvPr/>
        </p:nvSpPr>
        <p:spPr>
          <a:xfrm>
            <a:off x="6483958" y="6126477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9CEBD-491A-490F-A48E-95196A6AA53B}"/>
              </a:ext>
            </a:extLst>
          </p:cNvPr>
          <p:cNvSpPr/>
          <p:nvPr/>
        </p:nvSpPr>
        <p:spPr>
          <a:xfrm>
            <a:off x="4548546" y="4903272"/>
            <a:ext cx="1739341" cy="146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A4621A-BC90-4B9A-BC65-0DA5A5D9F7CA}"/>
              </a:ext>
            </a:extLst>
          </p:cNvPr>
          <p:cNvSpPr/>
          <p:nvPr/>
        </p:nvSpPr>
        <p:spPr>
          <a:xfrm>
            <a:off x="5100997" y="4551209"/>
            <a:ext cx="317220" cy="335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4823B7-AD5D-4266-B2B6-76CC96832DF3}"/>
              </a:ext>
            </a:extLst>
          </p:cNvPr>
          <p:cNvSpPr/>
          <p:nvPr/>
        </p:nvSpPr>
        <p:spPr>
          <a:xfrm>
            <a:off x="4710892" y="4240515"/>
            <a:ext cx="960118" cy="335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2EE2-034D-461F-8F3A-55A54575E2F3}"/>
              </a:ext>
            </a:extLst>
          </p:cNvPr>
          <p:cNvSpPr/>
          <p:nvPr/>
        </p:nvSpPr>
        <p:spPr>
          <a:xfrm flipH="1">
            <a:off x="5190951" y="4849676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C1DFDC-DFE2-41FC-AEC8-02D3C7520A0C}"/>
              </a:ext>
            </a:extLst>
          </p:cNvPr>
          <p:cNvSpPr/>
          <p:nvPr/>
        </p:nvSpPr>
        <p:spPr>
          <a:xfrm flipH="1">
            <a:off x="5190950" y="4910140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6525BE64-A1A2-4732-A7B7-03CC24CAEDEE}"/>
              </a:ext>
            </a:extLst>
          </p:cNvPr>
          <p:cNvSpPr/>
          <p:nvPr/>
        </p:nvSpPr>
        <p:spPr>
          <a:xfrm rot="10800000">
            <a:off x="2274229" y="2869268"/>
            <a:ext cx="277227" cy="204087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9DC8B-77B5-40B8-AD42-DD444F2BDF92}"/>
              </a:ext>
            </a:extLst>
          </p:cNvPr>
          <p:cNvSpPr txBox="1"/>
          <p:nvPr/>
        </p:nvSpPr>
        <p:spPr>
          <a:xfrm>
            <a:off x="920750" y="5105400"/>
            <a:ext cx="280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Neurons</a:t>
            </a:r>
            <a:r>
              <a:rPr lang="fr-FR" b="1" dirty="0"/>
              <a:t> of </a:t>
            </a:r>
            <a:r>
              <a:rPr lang="fr-FR" b="1" dirty="0" err="1">
                <a:solidFill>
                  <a:schemeClr val="accent6"/>
                </a:solidFill>
              </a:rPr>
              <a:t>appetitive</a:t>
            </a:r>
            <a:r>
              <a:rPr lang="fr-FR" b="1" dirty="0">
                <a:solidFill>
                  <a:schemeClr val="accent6"/>
                </a:solidFill>
              </a:rPr>
              <a:t> direct </a:t>
            </a:r>
            <a:r>
              <a:rPr lang="fr-FR" b="1" dirty="0" err="1">
                <a:solidFill>
                  <a:schemeClr val="accent6"/>
                </a:solidFill>
              </a:rPr>
              <a:t>learning</a:t>
            </a:r>
            <a:r>
              <a:rPr lang="fr-FR" b="1" dirty="0"/>
              <a:t> are not </a:t>
            </a:r>
            <a:r>
              <a:rPr lang="fr-FR" b="1" dirty="0" err="1"/>
              <a:t>involved</a:t>
            </a:r>
            <a:r>
              <a:rPr lang="fr-FR" b="1" dirty="0"/>
              <a:t> in mate-</a:t>
            </a:r>
            <a:r>
              <a:rPr lang="fr-FR" b="1" dirty="0" err="1"/>
              <a:t>copying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4E1262-F799-4F14-A651-EB9D52CF94FE}"/>
              </a:ext>
            </a:extLst>
          </p:cNvPr>
          <p:cNvSpPr/>
          <p:nvPr/>
        </p:nvSpPr>
        <p:spPr>
          <a:xfrm>
            <a:off x="1035050" y="4955859"/>
            <a:ext cx="2580652" cy="11847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DCD0B8-E17F-4EEE-8405-A4FC9821B1EE}"/>
              </a:ext>
            </a:extLst>
          </p:cNvPr>
          <p:cNvSpPr txBox="1"/>
          <p:nvPr/>
        </p:nvSpPr>
        <p:spPr>
          <a:xfrm>
            <a:off x="6033891" y="6379560"/>
            <a:ext cx="1613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Ddc-GAL4</a:t>
            </a:r>
          </a:p>
          <a:p>
            <a:pPr algn="ctr"/>
            <a:r>
              <a:rPr lang="en-US" sz="1200" dirty="0"/>
              <a:t>UAS-Shi</a:t>
            </a:r>
            <a:r>
              <a:rPr lang="en-US" sz="1200" baseline="30000" dirty="0"/>
              <a:t>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5FC106-B768-4542-BE21-B699C0529E01}"/>
              </a:ext>
            </a:extLst>
          </p:cNvPr>
          <p:cNvSpPr/>
          <p:nvPr/>
        </p:nvSpPr>
        <p:spPr>
          <a:xfrm>
            <a:off x="4922448" y="6494145"/>
            <a:ext cx="522087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735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</a:t>
              </a:fld>
              <a:endParaRPr lang="fr-FR" sz="2400" dirty="0"/>
            </a:p>
          </p:txBody>
        </p:sp>
      </p:grpSp>
      <p:sp>
        <p:nvSpPr>
          <p:cNvPr id="14" name="ZoneTexte 8">
            <a:extLst>
              <a:ext uri="{FF2B5EF4-FFF2-40B4-BE49-F238E27FC236}">
                <a16:creationId xmlns:a16="http://schemas.microsoft.com/office/drawing/2014/main" id="{CC5F8A54-736A-4BD5-86FC-5FE3720BC7B6}"/>
              </a:ext>
            </a:extLst>
          </p:cNvPr>
          <p:cNvSpPr txBox="1"/>
          <p:nvPr/>
        </p:nvSpPr>
        <p:spPr>
          <a:xfrm>
            <a:off x="749593" y="5131696"/>
            <a:ext cx="4007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dirty="0" err="1"/>
              <a:t>Mating</a:t>
            </a:r>
            <a:r>
              <a:rPr lang="fr-FR" sz="2400" dirty="0"/>
              <a:t> </a:t>
            </a:r>
            <a:r>
              <a:rPr lang="fr-FR" sz="2400" dirty="0" err="1"/>
              <a:t>matters</a:t>
            </a:r>
            <a:endParaRPr lang="fr-FR" sz="2400" dirty="0"/>
          </a:p>
          <a:p>
            <a:endParaRPr lang="fr-FR" dirty="0"/>
          </a:p>
          <a:p>
            <a:endParaRPr lang="fr-F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ADB9F-0F55-4521-84E5-4FD520C44B9B}"/>
              </a:ext>
            </a:extLst>
          </p:cNvPr>
          <p:cNvSpPr txBox="1"/>
          <p:nvPr/>
        </p:nvSpPr>
        <p:spPr>
          <a:xfrm>
            <a:off x="680422" y="1752209"/>
            <a:ext cx="58260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Animal culture?</a:t>
            </a:r>
          </a:p>
          <a:p>
            <a:endParaRPr lang="fr-FR" sz="2400" dirty="0"/>
          </a:p>
          <a:p>
            <a:r>
              <a:rPr lang="fr-FR" sz="2400" dirty="0"/>
              <a:t>In primates</a:t>
            </a:r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dirty="0" err="1"/>
              <a:t>mammals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i="1" dirty="0"/>
              <a:t>Drosophila melanogaster!</a:t>
            </a:r>
            <a:endParaRPr lang="en-US" sz="2400" i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E2CE3C4-AFAC-4371-8E4C-962A5AD1024F}"/>
              </a:ext>
            </a:extLst>
          </p:cNvPr>
          <p:cNvSpPr/>
          <p:nvPr/>
        </p:nvSpPr>
        <p:spPr>
          <a:xfrm>
            <a:off x="4371703" y="4001847"/>
            <a:ext cx="670560" cy="34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20518-2F2C-48D6-9EC3-CA1CA14E15C1}"/>
              </a:ext>
            </a:extLst>
          </p:cNvPr>
          <p:cNvSpPr txBox="1"/>
          <p:nvPr/>
        </p:nvSpPr>
        <p:spPr>
          <a:xfrm>
            <a:off x="5042263" y="3572148"/>
            <a:ext cx="243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Cultural transmission of mate </a:t>
            </a:r>
            <a:r>
              <a:rPr lang="fr-FR" sz="2400" dirty="0" err="1"/>
              <a:t>choice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FB6CBE-840F-46E8-977F-38E63B7DC011}"/>
              </a:ext>
            </a:extLst>
          </p:cNvPr>
          <p:cNvSpPr/>
          <p:nvPr/>
        </p:nvSpPr>
        <p:spPr>
          <a:xfrm>
            <a:off x="5042263" y="3506106"/>
            <a:ext cx="2437824" cy="1332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97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60</a:t>
              </a:fld>
              <a:endParaRPr lang="fr-FR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167" y="3041596"/>
            <a:ext cx="3947764" cy="36779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Mate </a:t>
            </a:r>
            <a:r>
              <a:rPr lang="fr-FR" dirty="0" err="1">
                <a:sym typeface="Wingdings" panose="05000000000000000000" pitchFamily="2" charset="2"/>
              </a:rPr>
              <a:t>copying</a:t>
            </a:r>
            <a:r>
              <a:rPr lang="fr-FR" dirty="0">
                <a:sym typeface="Wingdings" panose="05000000000000000000" pitchFamily="2" charset="2"/>
              </a:rPr>
              <a:t> index of </a:t>
            </a:r>
            <a:r>
              <a:rPr lang="fr-FR" dirty="0" err="1">
                <a:sym typeface="Wingdings" panose="05000000000000000000" pitchFamily="2" charset="2"/>
              </a:rPr>
              <a:t>Ddc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treatment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u="sng" dirty="0">
                <a:sym typeface="Wingdings" panose="05000000000000000000" pitchFamily="2" charset="2"/>
              </a:rPr>
              <a:t>Mate </a:t>
            </a:r>
            <a:r>
              <a:rPr lang="fr-FR" u="sng" dirty="0" err="1">
                <a:sym typeface="Wingdings" panose="05000000000000000000" pitchFamily="2" charset="2"/>
              </a:rPr>
              <a:t>copying</a:t>
            </a:r>
            <a:r>
              <a:rPr lang="fr-FR" u="sng" dirty="0">
                <a:sym typeface="Wingdings" panose="05000000000000000000" pitchFamily="2" charset="2"/>
              </a:rPr>
              <a:t> index of TH </a:t>
            </a:r>
            <a:r>
              <a:rPr lang="fr-FR" u="sng" dirty="0" err="1">
                <a:sym typeface="Wingdings" panose="05000000000000000000" pitchFamily="2" charset="2"/>
              </a:rPr>
              <a:t>treatment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is</a:t>
            </a:r>
            <a:r>
              <a:rPr lang="fr-FR" u="sng" dirty="0">
                <a:sym typeface="Wingdings" panose="05000000000000000000" pitchFamily="2" charset="2"/>
              </a:rPr>
              <a:t> not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D831E-358D-4FE9-92EC-A7BA134338AD}"/>
              </a:ext>
            </a:extLst>
          </p:cNvPr>
          <p:cNvSpPr/>
          <p:nvPr/>
        </p:nvSpPr>
        <p:spPr>
          <a:xfrm>
            <a:off x="5044440" y="3041596"/>
            <a:ext cx="2368618" cy="49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E2C9-3004-4EF2-AC1B-F789E021797A}"/>
              </a:ext>
            </a:extLst>
          </p:cNvPr>
          <p:cNvSpPr/>
          <p:nvPr/>
        </p:nvSpPr>
        <p:spPr>
          <a:xfrm>
            <a:off x="353272" y="4053805"/>
            <a:ext cx="19893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44513-09D7-4964-B4BB-15300906E28E}"/>
              </a:ext>
            </a:extLst>
          </p:cNvPr>
          <p:cNvSpPr/>
          <p:nvPr/>
        </p:nvSpPr>
        <p:spPr>
          <a:xfrm>
            <a:off x="338007" y="4538940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69B8DBF-B800-4E6E-B063-2CCF17132D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0" t="-8883" b="-1"/>
          <a:stretch/>
        </p:blipFill>
        <p:spPr>
          <a:xfrm>
            <a:off x="5272447" y="4380412"/>
            <a:ext cx="398563" cy="18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2A01-7D17-4D83-BD60-693626474B04}"/>
              </a:ext>
            </a:extLst>
          </p:cNvPr>
          <p:cNvSpPr txBox="1"/>
          <p:nvPr/>
        </p:nvSpPr>
        <p:spPr>
          <a:xfrm>
            <a:off x="4841966" y="6122124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24DA4-F5D1-4D6C-8FF7-723F823F3DB3}"/>
              </a:ext>
            </a:extLst>
          </p:cNvPr>
          <p:cNvSpPr txBox="1"/>
          <p:nvPr/>
        </p:nvSpPr>
        <p:spPr>
          <a:xfrm>
            <a:off x="6483958" y="6126477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5E338-E47E-4600-90BF-FE31C01CD8FE}"/>
              </a:ext>
            </a:extLst>
          </p:cNvPr>
          <p:cNvSpPr txBox="1"/>
          <p:nvPr/>
        </p:nvSpPr>
        <p:spPr>
          <a:xfrm>
            <a:off x="6033891" y="6379560"/>
            <a:ext cx="1613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Ddc-GAL4</a:t>
            </a:r>
          </a:p>
          <a:p>
            <a:pPr algn="ctr"/>
            <a:r>
              <a:rPr lang="en-US" sz="1200" dirty="0"/>
              <a:t>UAS-Shi</a:t>
            </a:r>
            <a:r>
              <a:rPr lang="en-US" sz="1200" baseline="30000" dirty="0"/>
              <a:t>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EB89AA-75FB-4BA8-8DF5-FF9132850B71}"/>
              </a:ext>
            </a:extLst>
          </p:cNvPr>
          <p:cNvSpPr/>
          <p:nvPr/>
        </p:nvSpPr>
        <p:spPr>
          <a:xfrm>
            <a:off x="4911885" y="6385718"/>
            <a:ext cx="74712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NimbusRomNo9L-Regu"/>
              </a:rPr>
              <a:t>TH-GAL4</a:t>
            </a:r>
            <a:endParaRPr lang="en-US" sz="1200" dirty="0"/>
          </a:p>
          <a:p>
            <a:pPr algn="ctr"/>
            <a:r>
              <a:rPr lang="en-US" sz="1200" dirty="0">
                <a:latin typeface="NimbusRomNo9L-Regu"/>
              </a:rPr>
              <a:t>UAS-Shi</a:t>
            </a:r>
            <a:r>
              <a:rPr lang="en-US" sz="1200" baseline="30000" dirty="0">
                <a:latin typeface="NimbusRomNo9L-Regu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2858192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61</a:t>
              </a:fld>
              <a:endParaRPr lang="fr-FR" sz="24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167" y="3041596"/>
            <a:ext cx="3947764" cy="367793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Mate </a:t>
            </a:r>
            <a:r>
              <a:rPr lang="fr-FR" dirty="0" err="1">
                <a:sym typeface="Wingdings" panose="05000000000000000000" pitchFamily="2" charset="2"/>
              </a:rPr>
              <a:t>copying</a:t>
            </a:r>
            <a:r>
              <a:rPr lang="fr-FR" dirty="0">
                <a:sym typeface="Wingdings" panose="05000000000000000000" pitchFamily="2" charset="2"/>
              </a:rPr>
              <a:t> index of </a:t>
            </a:r>
            <a:r>
              <a:rPr lang="fr-FR" dirty="0" err="1">
                <a:sym typeface="Wingdings" panose="05000000000000000000" pitchFamily="2" charset="2"/>
              </a:rPr>
              <a:t>Ddc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treatment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different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from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random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u="sng" dirty="0">
                <a:sym typeface="Wingdings" panose="05000000000000000000" pitchFamily="2" charset="2"/>
              </a:rPr>
              <a:t>Mate </a:t>
            </a:r>
            <a:r>
              <a:rPr lang="fr-FR" u="sng" dirty="0" err="1">
                <a:sym typeface="Wingdings" panose="05000000000000000000" pitchFamily="2" charset="2"/>
              </a:rPr>
              <a:t>copying</a:t>
            </a:r>
            <a:r>
              <a:rPr lang="fr-FR" u="sng" dirty="0">
                <a:sym typeface="Wingdings" panose="05000000000000000000" pitchFamily="2" charset="2"/>
              </a:rPr>
              <a:t> index of TH </a:t>
            </a:r>
            <a:r>
              <a:rPr lang="fr-FR" u="sng" dirty="0" err="1">
                <a:sym typeface="Wingdings" panose="05000000000000000000" pitchFamily="2" charset="2"/>
              </a:rPr>
              <a:t>treatment</a:t>
            </a:r>
            <a:r>
              <a:rPr lang="fr-FR" u="sng" dirty="0">
                <a:sym typeface="Wingdings" panose="05000000000000000000" pitchFamily="2" charset="2"/>
              </a:rPr>
              <a:t> </a:t>
            </a:r>
            <a:r>
              <a:rPr lang="fr-FR" u="sng" dirty="0" err="1">
                <a:sym typeface="Wingdings" panose="05000000000000000000" pitchFamily="2" charset="2"/>
              </a:rPr>
              <a:t>is</a:t>
            </a:r>
            <a:r>
              <a:rPr lang="fr-FR" u="sng" dirty="0">
                <a:sym typeface="Wingdings" panose="05000000000000000000" pitchFamily="2" charset="2"/>
              </a:rPr>
              <a:t> not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D831E-358D-4FE9-92EC-A7BA134338AD}"/>
              </a:ext>
            </a:extLst>
          </p:cNvPr>
          <p:cNvSpPr/>
          <p:nvPr/>
        </p:nvSpPr>
        <p:spPr>
          <a:xfrm>
            <a:off x="5044440" y="3041596"/>
            <a:ext cx="2368618" cy="499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E2C9-3004-4EF2-AC1B-F789E021797A}"/>
              </a:ext>
            </a:extLst>
          </p:cNvPr>
          <p:cNvSpPr/>
          <p:nvPr/>
        </p:nvSpPr>
        <p:spPr>
          <a:xfrm>
            <a:off x="353272" y="4053805"/>
            <a:ext cx="19893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44513-09D7-4964-B4BB-15300906E28E}"/>
              </a:ext>
            </a:extLst>
          </p:cNvPr>
          <p:cNvSpPr/>
          <p:nvPr/>
        </p:nvSpPr>
        <p:spPr>
          <a:xfrm>
            <a:off x="338007" y="4538940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69B8DBF-B800-4E6E-B063-2CCF17132D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0" t="-8883" b="-1"/>
          <a:stretch/>
        </p:blipFill>
        <p:spPr>
          <a:xfrm>
            <a:off x="5272447" y="4380412"/>
            <a:ext cx="398563" cy="18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2A01-7D17-4D83-BD60-693626474B04}"/>
              </a:ext>
            </a:extLst>
          </p:cNvPr>
          <p:cNvSpPr txBox="1"/>
          <p:nvPr/>
        </p:nvSpPr>
        <p:spPr>
          <a:xfrm>
            <a:off x="4841966" y="6122124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24DA4-F5D1-4D6C-8FF7-723F823F3DB3}"/>
              </a:ext>
            </a:extLst>
          </p:cNvPr>
          <p:cNvSpPr txBox="1"/>
          <p:nvPr/>
        </p:nvSpPr>
        <p:spPr>
          <a:xfrm>
            <a:off x="6483958" y="6126477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0B658F-20E0-49D3-9386-888D62507725}"/>
              </a:ext>
            </a:extLst>
          </p:cNvPr>
          <p:cNvSpPr/>
          <p:nvPr/>
        </p:nvSpPr>
        <p:spPr>
          <a:xfrm>
            <a:off x="1071057" y="4849382"/>
            <a:ext cx="2580652" cy="11847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478AF2-0325-47B6-95F0-D31571D15E71}"/>
              </a:ext>
            </a:extLst>
          </p:cNvPr>
          <p:cNvSpPr txBox="1"/>
          <p:nvPr/>
        </p:nvSpPr>
        <p:spPr>
          <a:xfrm>
            <a:off x="979417" y="4943169"/>
            <a:ext cx="280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Neurons</a:t>
            </a:r>
            <a:r>
              <a:rPr lang="fr-FR" b="1" dirty="0"/>
              <a:t> of </a:t>
            </a:r>
            <a:r>
              <a:rPr lang="fr-FR" b="1" dirty="0">
                <a:solidFill>
                  <a:srgbClr val="FF0000"/>
                </a:solidFill>
              </a:rPr>
              <a:t>aversive direct </a:t>
            </a:r>
            <a:r>
              <a:rPr lang="fr-FR" b="1" dirty="0" err="1">
                <a:solidFill>
                  <a:srgbClr val="FF0000"/>
                </a:solidFill>
              </a:rPr>
              <a:t>learning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/>
              <a:t>are </a:t>
            </a:r>
            <a:r>
              <a:rPr lang="fr-FR" b="1" dirty="0" err="1"/>
              <a:t>involved</a:t>
            </a:r>
            <a:r>
              <a:rPr lang="fr-FR" b="1" dirty="0"/>
              <a:t> in </a:t>
            </a:r>
            <a:r>
              <a:rPr lang="fr-FR" b="1" u="sng" dirty="0"/>
              <a:t>mate-</a:t>
            </a:r>
            <a:r>
              <a:rPr lang="fr-FR" b="1" u="sng" dirty="0" err="1"/>
              <a:t>copying</a:t>
            </a:r>
            <a:endParaRPr lang="en-US" b="1" u="sng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AE5F3C5-0155-4112-A200-80D4E7431953}"/>
              </a:ext>
            </a:extLst>
          </p:cNvPr>
          <p:cNvSpPr/>
          <p:nvPr/>
        </p:nvSpPr>
        <p:spPr>
          <a:xfrm rot="10800000">
            <a:off x="2203991" y="5810834"/>
            <a:ext cx="277227" cy="45026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03C60AE9-125F-46ED-8B06-5C904814881A}"/>
              </a:ext>
            </a:extLst>
          </p:cNvPr>
          <p:cNvSpPr/>
          <p:nvPr/>
        </p:nvSpPr>
        <p:spPr>
          <a:xfrm rot="10800000">
            <a:off x="2168765" y="3119578"/>
            <a:ext cx="277227" cy="1655973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F40F34-AB0E-4592-85FD-2B2628E60413}"/>
              </a:ext>
            </a:extLst>
          </p:cNvPr>
          <p:cNvSpPr txBox="1"/>
          <p:nvPr/>
        </p:nvSpPr>
        <p:spPr>
          <a:xfrm>
            <a:off x="979416" y="6221160"/>
            <a:ext cx="280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6"/>
                </a:solidFill>
              </a:rPr>
              <a:t>Appetitive</a:t>
            </a:r>
            <a:r>
              <a:rPr lang="fr-FR" b="1" dirty="0">
                <a:solidFill>
                  <a:schemeClr val="accent6"/>
                </a:solidFill>
              </a:rPr>
              <a:t> indirect </a:t>
            </a:r>
            <a:r>
              <a:rPr lang="fr-FR" b="1" dirty="0" err="1">
                <a:solidFill>
                  <a:schemeClr val="accent6"/>
                </a:solidFill>
              </a:rPr>
              <a:t>learning</a:t>
            </a:r>
            <a:endParaRPr lang="en-US" b="1" u="sng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AD978-E855-41B8-86A9-4A08AA2810D1}"/>
              </a:ext>
            </a:extLst>
          </p:cNvPr>
          <p:cNvSpPr txBox="1"/>
          <p:nvPr/>
        </p:nvSpPr>
        <p:spPr>
          <a:xfrm>
            <a:off x="6033891" y="6379560"/>
            <a:ext cx="1613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Ddc-GAL4</a:t>
            </a:r>
          </a:p>
          <a:p>
            <a:pPr algn="ctr"/>
            <a:r>
              <a:rPr lang="en-US" sz="1200" dirty="0"/>
              <a:t>UAS-Shi</a:t>
            </a:r>
            <a:r>
              <a:rPr lang="en-US" sz="1200" baseline="30000" dirty="0"/>
              <a:t>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E2C97-09BD-4D06-B3E2-92F499999FF1}"/>
              </a:ext>
            </a:extLst>
          </p:cNvPr>
          <p:cNvSpPr/>
          <p:nvPr/>
        </p:nvSpPr>
        <p:spPr>
          <a:xfrm>
            <a:off x="4911885" y="6385718"/>
            <a:ext cx="74712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NimbusRomNo9L-Regu"/>
              </a:rPr>
              <a:t>TH-GAL4</a:t>
            </a:r>
            <a:endParaRPr lang="en-US" sz="1200" dirty="0"/>
          </a:p>
          <a:p>
            <a:pPr algn="ctr"/>
            <a:r>
              <a:rPr lang="en-US" sz="1200" dirty="0">
                <a:latin typeface="NimbusRomNo9L-Regu"/>
              </a:rPr>
              <a:t>UAS-Shi</a:t>
            </a:r>
            <a:r>
              <a:rPr lang="en-US" sz="1200" baseline="30000" dirty="0">
                <a:latin typeface="NimbusRomNo9L-Regu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754137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4FF2B-18E4-4410-8502-5326EE72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167" y="3041596"/>
            <a:ext cx="3947764" cy="3677931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62</a:t>
              </a:fld>
              <a:endParaRPr lang="fr-FR" sz="240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009EF601-B7D6-4EA5-83F9-8934FEF3FD50}"/>
              </a:ext>
            </a:extLst>
          </p:cNvPr>
          <p:cNvSpPr txBox="1"/>
          <p:nvPr/>
        </p:nvSpPr>
        <p:spPr>
          <a:xfrm>
            <a:off x="353273" y="1509372"/>
            <a:ext cx="8437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fr-FR" sz="2400" b="1" dirty="0">
                <a:sym typeface="Wingdings" panose="05000000000000000000" pitchFamily="2" charset="2"/>
              </a:rPr>
              <a:t>Neuronal </a:t>
            </a:r>
            <a:r>
              <a:rPr lang="fr-FR" sz="2400" b="1" dirty="0" err="1">
                <a:sym typeface="Wingdings" panose="05000000000000000000" pitchFamily="2" charset="2"/>
              </a:rPr>
              <a:t>blockade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ym typeface="Wingdings" panose="05000000000000000000" pitchFamily="2" charset="2"/>
              </a:rPr>
              <a:t>experiment</a:t>
            </a:r>
            <a:r>
              <a:rPr lang="fr-FR" sz="2400" b="1" dirty="0">
                <a:sym typeface="Wingdings" panose="05000000000000000000" pitchFamily="2" charset="2"/>
              </a:rPr>
              <a:t>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r>
              <a:rPr lang="en-GB" sz="2000" dirty="0">
                <a:sym typeface="Wingdings" panose="05000000000000000000" pitchFamily="2" charset="2"/>
              </a:rPr>
              <a:t>Only the treatment has a significant effect on mate copying score:</a:t>
            </a:r>
          </a:p>
          <a:p>
            <a:r>
              <a:rPr lang="en-GB" sz="2000" dirty="0">
                <a:sym typeface="Wingdings" panose="05000000000000000000" pitchFamily="2" charset="2"/>
              </a:rPr>
              <a:t>χ</a:t>
            </a:r>
            <a:r>
              <a:rPr lang="en-GB" sz="2000" baseline="30000" dirty="0">
                <a:sym typeface="Wingdings" panose="05000000000000000000" pitchFamily="2" charset="2"/>
              </a:rPr>
              <a:t>2</a:t>
            </a:r>
            <a:r>
              <a:rPr lang="en-GB" sz="2000" dirty="0">
                <a:sym typeface="Wingdings" panose="05000000000000000000" pitchFamily="2" charset="2"/>
              </a:rPr>
              <a:t> = 4.245</a:t>
            </a:r>
          </a:p>
          <a:p>
            <a:r>
              <a:rPr lang="en-GB" sz="2000" dirty="0">
                <a:sym typeface="Wingdings" panose="05000000000000000000" pitchFamily="2" charset="2"/>
              </a:rPr>
              <a:t>P  = 0.0394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D749A30-70F1-4C77-A0C2-17F9E1073E6D}"/>
              </a:ext>
            </a:extLst>
          </p:cNvPr>
          <p:cNvSpPr/>
          <p:nvPr/>
        </p:nvSpPr>
        <p:spPr>
          <a:xfrm>
            <a:off x="353273" y="996264"/>
            <a:ext cx="8437453" cy="6642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Are TH and </a:t>
            </a:r>
            <a:r>
              <a:rPr lang="en-GB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Ddc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 neurons involved in mate copying? 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B1CD80-E909-45CB-B8BE-C5C9C7014D67}"/>
              </a:ext>
            </a:extLst>
          </p:cNvPr>
          <p:cNvSpPr/>
          <p:nvPr/>
        </p:nvSpPr>
        <p:spPr>
          <a:xfrm>
            <a:off x="6400800" y="3611879"/>
            <a:ext cx="1117111" cy="253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435EF-E9C0-4877-AF6D-D2BA6A73CB32}"/>
              </a:ext>
            </a:extLst>
          </p:cNvPr>
          <p:cNvSpPr/>
          <p:nvPr/>
        </p:nvSpPr>
        <p:spPr>
          <a:xfrm>
            <a:off x="353272" y="4053805"/>
            <a:ext cx="1989334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Binomial test</a:t>
            </a:r>
          </a:p>
          <a:p>
            <a:r>
              <a:rPr lang="en-US" sz="1500" b="1" dirty="0"/>
              <a:t> </a:t>
            </a:r>
          </a:p>
          <a:p>
            <a:r>
              <a:rPr lang="en-US" b="1" dirty="0"/>
              <a:t>2. GLMM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FBE6B2-2252-471D-A632-94526C9DE29F}"/>
              </a:ext>
            </a:extLst>
          </p:cNvPr>
          <p:cNvSpPr/>
          <p:nvPr/>
        </p:nvSpPr>
        <p:spPr>
          <a:xfrm>
            <a:off x="338007" y="4121049"/>
            <a:ext cx="1703713" cy="341621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BEB1B0E-FA38-4561-85D8-6B2DF9660B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0" t="-8883" b="-1"/>
          <a:stretch/>
        </p:blipFill>
        <p:spPr>
          <a:xfrm>
            <a:off x="5272447" y="4380412"/>
            <a:ext cx="398563" cy="189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88D52F-D638-4EBC-AB4B-E2D8AF5D7E96}"/>
              </a:ext>
            </a:extLst>
          </p:cNvPr>
          <p:cNvSpPr/>
          <p:nvPr/>
        </p:nvSpPr>
        <p:spPr>
          <a:xfrm>
            <a:off x="4713891" y="4331378"/>
            <a:ext cx="1117111" cy="25378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1FDE73-C251-4A7A-A6BB-87474DB060F6}"/>
              </a:ext>
            </a:extLst>
          </p:cNvPr>
          <p:cNvSpPr txBox="1"/>
          <p:nvPr/>
        </p:nvSpPr>
        <p:spPr>
          <a:xfrm>
            <a:off x="4841966" y="6122124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40DB93-1DC8-4882-A472-5562F70AA051}"/>
              </a:ext>
            </a:extLst>
          </p:cNvPr>
          <p:cNvSpPr txBox="1"/>
          <p:nvPr/>
        </p:nvSpPr>
        <p:spPr>
          <a:xfrm>
            <a:off x="6483958" y="6126477"/>
            <a:ext cx="439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5F978-D947-45E2-AAA6-3EF183254208}"/>
              </a:ext>
            </a:extLst>
          </p:cNvPr>
          <p:cNvSpPr txBox="1"/>
          <p:nvPr/>
        </p:nvSpPr>
        <p:spPr>
          <a:xfrm>
            <a:off x="6033891" y="6379560"/>
            <a:ext cx="1613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Ddc-GAL4</a:t>
            </a:r>
          </a:p>
          <a:p>
            <a:pPr algn="ctr"/>
            <a:r>
              <a:rPr lang="en-US" sz="1200" dirty="0"/>
              <a:t>UAS-Shi</a:t>
            </a:r>
            <a:r>
              <a:rPr lang="en-US" sz="1200" baseline="30000" dirty="0"/>
              <a:t>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F60190-03C3-4172-ADCC-83E354E5A9FA}"/>
              </a:ext>
            </a:extLst>
          </p:cNvPr>
          <p:cNvSpPr/>
          <p:nvPr/>
        </p:nvSpPr>
        <p:spPr>
          <a:xfrm>
            <a:off x="4911885" y="6385718"/>
            <a:ext cx="74712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NimbusRomNo9L-Regu"/>
              </a:rPr>
              <a:t>TH-GAL4</a:t>
            </a:r>
            <a:endParaRPr lang="en-US" sz="1200" dirty="0"/>
          </a:p>
          <a:p>
            <a:pPr algn="ctr"/>
            <a:r>
              <a:rPr lang="en-US" sz="1200" dirty="0">
                <a:latin typeface="NimbusRomNo9L-Regu"/>
              </a:rPr>
              <a:t>UAS-Shi</a:t>
            </a:r>
            <a:r>
              <a:rPr lang="en-US" sz="1200" baseline="30000" dirty="0">
                <a:latin typeface="NimbusRomNo9L-Regu"/>
              </a:rPr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52153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63</a:t>
              </a:fld>
              <a:endParaRPr lang="fr-FR" sz="2400"/>
            </a:p>
          </p:txBody>
        </p:sp>
      </p:grpSp>
      <p:grpSp>
        <p:nvGrpSpPr>
          <p:cNvPr id="9" name="Groupe 2">
            <a:extLst>
              <a:ext uri="{FF2B5EF4-FFF2-40B4-BE49-F238E27FC236}">
                <a16:creationId xmlns:a16="http://schemas.microsoft.com/office/drawing/2014/main" id="{881028FB-3C57-43AE-97E1-EBB85D30368D}"/>
              </a:ext>
            </a:extLst>
          </p:cNvPr>
          <p:cNvGrpSpPr/>
          <p:nvPr/>
        </p:nvGrpSpPr>
        <p:grpSpPr>
          <a:xfrm>
            <a:off x="353273" y="1375743"/>
            <a:ext cx="8437453" cy="2053257"/>
            <a:chOff x="353273" y="996264"/>
            <a:chExt cx="8437453" cy="20532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430E75-B6F4-4F8A-BA1F-C8164A70648B}"/>
                </a:ext>
              </a:extLst>
            </p:cNvPr>
            <p:cNvSpPr txBox="1"/>
            <p:nvPr/>
          </p:nvSpPr>
          <p:spPr>
            <a:xfrm>
              <a:off x="1249680" y="1849192"/>
              <a:ext cx="75410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400" b="1" dirty="0"/>
                <a:t>Observation of acceptance </a:t>
              </a:r>
              <a:r>
                <a:rPr lang="fr-FR" sz="2400" b="1" dirty="0" err="1"/>
                <a:t>is</a:t>
              </a:r>
              <a:r>
                <a:rPr lang="fr-FR" sz="2400" b="1" dirty="0"/>
                <a:t> </a:t>
              </a:r>
              <a:r>
                <a:rPr lang="fr-FR" sz="2400" b="1" dirty="0" err="1"/>
                <a:t>required</a:t>
              </a:r>
              <a:r>
                <a:rPr lang="fr-FR" sz="2400" b="1" dirty="0"/>
                <a:t> for mate </a:t>
              </a:r>
              <a:r>
                <a:rPr lang="fr-FR" sz="2400" b="1" dirty="0" err="1"/>
                <a:t>copying</a:t>
              </a:r>
              <a:r>
                <a:rPr lang="fr-FR" sz="2400" b="1" dirty="0"/>
                <a:t>, not rejection.</a:t>
              </a:r>
            </a:p>
            <a:p>
              <a:pPr algn="just"/>
              <a:r>
                <a:rPr lang="fr-FR" sz="2400" dirty="0">
                  <a:sym typeface="Wingdings" panose="05000000000000000000" pitchFamily="2" charset="2"/>
                </a:rPr>
                <a:t> </a:t>
              </a:r>
              <a:r>
                <a:rPr lang="fr-FR" sz="2000" dirty="0" err="1"/>
                <a:t>Females</a:t>
              </a:r>
              <a:r>
                <a:rPr lang="fr-FR" sz="2000" dirty="0"/>
                <a:t> copy the acceptance of a male, not </a:t>
              </a:r>
              <a:r>
                <a:rPr lang="fr-FR" sz="2000" dirty="0" err="1"/>
                <a:t>its</a:t>
              </a:r>
              <a:r>
                <a:rPr lang="fr-FR" sz="2000" dirty="0"/>
                <a:t> rejection</a:t>
              </a:r>
              <a:endParaRPr lang="fr-FR" sz="2400" dirty="0"/>
            </a:p>
          </p:txBody>
        </p:sp>
        <p:sp>
          <p:nvSpPr>
            <p:cNvPr id="13" name="Flèche : angle droit à deux pointes 9">
              <a:extLst>
                <a:ext uri="{FF2B5EF4-FFF2-40B4-BE49-F238E27FC236}">
                  <a16:creationId xmlns:a16="http://schemas.microsoft.com/office/drawing/2014/main" id="{AD993AEE-0B64-45D7-BD8E-F887B09B0E9E}"/>
                </a:ext>
              </a:extLst>
            </p:cNvPr>
            <p:cNvSpPr/>
            <p:nvPr/>
          </p:nvSpPr>
          <p:spPr>
            <a:xfrm rot="5400000">
              <a:off x="328429" y="1395704"/>
              <a:ext cx="93762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 : coins arrondis 10">
              <a:extLst>
                <a:ext uri="{FF2B5EF4-FFF2-40B4-BE49-F238E27FC236}">
                  <a16:creationId xmlns:a16="http://schemas.microsoft.com/office/drawing/2014/main" id="{CD95F8E1-DD9F-4C41-B6A7-8BEC77865559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79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64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133346"/>
            <a:chOff x="353272" y="996264"/>
            <a:chExt cx="8437454" cy="21333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000" dirty="0"/>
                <a:t>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8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65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502678"/>
            <a:chOff x="353272" y="996264"/>
            <a:chExt cx="8437454" cy="25026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400" dirty="0">
                  <a:sym typeface="Wingdings" panose="05000000000000000000" pitchFamily="2" charset="2"/>
                </a:rPr>
                <a:t>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400" dirty="0">
                  <a:sym typeface="Wingdings" panose="05000000000000000000" pitchFamily="2" charset="2"/>
                </a:rPr>
                <a:t> </a:t>
              </a:r>
              <a:r>
                <a:rPr lang="en-US" sz="2000" dirty="0">
                  <a:sym typeface="Wingdings" panose="05000000000000000000" pitchFamily="2" charset="2"/>
                </a:rPr>
                <a:t>R</a:t>
              </a:r>
              <a:r>
                <a:rPr lang="en-US" sz="2000" dirty="0"/>
                <a:t>ejection can come from individual-specific reasons:</a:t>
              </a:r>
            </a:p>
            <a:p>
              <a:pPr algn="just"/>
              <a:r>
                <a:rPr lang="en-US" sz="2000" dirty="0"/>
                <a:t>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772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66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502678"/>
            <a:chOff x="353272" y="996264"/>
            <a:chExt cx="8437454" cy="25026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400" dirty="0">
                  <a:sym typeface="Wingdings" panose="05000000000000000000" pitchFamily="2" charset="2"/>
                </a:rPr>
                <a:t>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400" dirty="0">
                  <a:sym typeface="Wingdings" panose="05000000000000000000" pitchFamily="2" charset="2"/>
                </a:rPr>
                <a:t> </a:t>
              </a:r>
              <a:r>
                <a:rPr lang="en-US" sz="2000" dirty="0">
                  <a:sym typeface="Wingdings" panose="05000000000000000000" pitchFamily="2" charset="2"/>
                </a:rPr>
                <a:t>R</a:t>
              </a:r>
              <a:r>
                <a:rPr lang="en-US" sz="2000" dirty="0"/>
                <a:t>ejection can come from individual-specific reasons:</a:t>
              </a:r>
            </a:p>
            <a:p>
              <a:pPr algn="just"/>
              <a:r>
                <a:rPr lang="en-US" sz="2000" dirty="0"/>
                <a:t>			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A2890E-0241-4829-91F2-F4DAF2A3E62E}"/>
              </a:ext>
            </a:extLst>
          </p:cNvPr>
          <p:cNvSpPr/>
          <p:nvPr/>
        </p:nvSpPr>
        <p:spPr>
          <a:xfrm>
            <a:off x="2651759" y="3594352"/>
            <a:ext cx="7154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			-  If the female saw the male copulating recently</a:t>
            </a:r>
          </a:p>
          <a:p>
            <a:pPr algn="just"/>
            <a:r>
              <a:rPr lang="en-US" dirty="0"/>
              <a:t>			-  If she recently mated</a:t>
            </a:r>
          </a:p>
          <a:p>
            <a:pPr algn="just"/>
            <a:r>
              <a:rPr lang="en-US" dirty="0"/>
              <a:t>			-  …</a:t>
            </a:r>
          </a:p>
        </p:txBody>
      </p:sp>
    </p:spTree>
    <p:extLst>
      <p:ext uri="{BB962C8B-B14F-4D97-AF65-F5344CB8AC3E}">
        <p14:creationId xmlns:p14="http://schemas.microsoft.com/office/powerpoint/2010/main" val="3071439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67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502678"/>
            <a:chOff x="353272" y="996264"/>
            <a:chExt cx="8437454" cy="25026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400" dirty="0">
                  <a:sym typeface="Wingdings" panose="05000000000000000000" pitchFamily="2" charset="2"/>
                </a:rPr>
                <a:t>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400" dirty="0">
                  <a:sym typeface="Wingdings" panose="05000000000000000000" pitchFamily="2" charset="2"/>
                </a:rPr>
                <a:t> </a:t>
              </a:r>
              <a:r>
                <a:rPr lang="en-US" sz="2000" dirty="0">
                  <a:sym typeface="Wingdings" panose="05000000000000000000" pitchFamily="2" charset="2"/>
                </a:rPr>
                <a:t>R</a:t>
              </a:r>
              <a:r>
                <a:rPr lang="en-US" sz="2000" dirty="0"/>
                <a:t>ejection can come from individual-specific reasons:</a:t>
              </a:r>
            </a:p>
            <a:p>
              <a:pPr algn="just"/>
              <a:r>
                <a:rPr lang="en-US" sz="2000" dirty="0"/>
                <a:t>			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1E7F89C-8A46-47BE-8C0B-17FE9DD3B95A}"/>
              </a:ext>
            </a:extLst>
          </p:cNvPr>
          <p:cNvGrpSpPr/>
          <p:nvPr/>
        </p:nvGrpSpPr>
        <p:grpSpPr>
          <a:xfrm>
            <a:off x="957070" y="4802454"/>
            <a:ext cx="4199301" cy="750923"/>
            <a:chOff x="812800" y="4731334"/>
            <a:chExt cx="4199301" cy="750923"/>
          </a:xfrm>
        </p:grpSpPr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27662412-FD8C-4321-8162-3A0A63E46254}"/>
                </a:ext>
              </a:extLst>
            </p:cNvPr>
            <p:cNvSpPr/>
            <p:nvPr/>
          </p:nvSpPr>
          <p:spPr>
            <a:xfrm>
              <a:off x="3048486" y="4731334"/>
              <a:ext cx="1963615" cy="750923"/>
            </a:xfrm>
            <a:prstGeom prst="roundRect">
              <a:avLst/>
            </a:prstGeom>
            <a:solidFill>
              <a:srgbClr val="646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>
                  <a:solidFill>
                    <a:schemeClr val="bg1"/>
                  </a:solidFill>
                </a:rPr>
                <a:t>Mate </a:t>
              </a:r>
              <a:r>
                <a:rPr lang="fr-FR" sz="2100" dirty="0" err="1">
                  <a:solidFill>
                    <a:schemeClr val="bg1"/>
                  </a:solidFill>
                </a:rPr>
                <a:t>choice</a:t>
              </a:r>
              <a:endParaRPr 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9">
              <a:extLst>
                <a:ext uri="{FF2B5EF4-FFF2-40B4-BE49-F238E27FC236}">
                  <a16:creationId xmlns:a16="http://schemas.microsoft.com/office/drawing/2014/main" id="{D73A3587-C72C-425E-81D4-EE3E87421625}"/>
                </a:ext>
              </a:extLst>
            </p:cNvPr>
            <p:cNvSpPr/>
            <p:nvPr/>
          </p:nvSpPr>
          <p:spPr>
            <a:xfrm>
              <a:off x="2360589" y="4993657"/>
              <a:ext cx="687897" cy="23080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6725BA65-D5DD-40AC-BFF8-8BD53CA52445}"/>
                </a:ext>
              </a:extLst>
            </p:cNvPr>
            <p:cNvSpPr txBox="1"/>
            <p:nvPr/>
          </p:nvSpPr>
          <p:spPr>
            <a:xfrm>
              <a:off x="812800" y="4897661"/>
              <a:ext cx="154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2"/>
                  </a:solidFill>
                </a:rPr>
                <a:t>Male </a:t>
              </a:r>
              <a:r>
                <a:rPr lang="fr-FR" sz="2000" b="1" dirty="0" err="1">
                  <a:solidFill>
                    <a:schemeClr val="tx2"/>
                  </a:solidFill>
                </a:rPr>
                <a:t>quality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78236A6-4052-494B-90B9-88D1DC32967B}"/>
              </a:ext>
            </a:extLst>
          </p:cNvPr>
          <p:cNvSpPr/>
          <p:nvPr/>
        </p:nvSpPr>
        <p:spPr>
          <a:xfrm>
            <a:off x="2651759" y="3594352"/>
            <a:ext cx="7154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			-  If the female saw the male copulating recently</a:t>
            </a:r>
          </a:p>
          <a:p>
            <a:pPr algn="just"/>
            <a:r>
              <a:rPr lang="en-US" dirty="0"/>
              <a:t>			-  If she recently mated</a:t>
            </a:r>
          </a:p>
          <a:p>
            <a:pPr algn="just"/>
            <a:r>
              <a:rPr lang="en-US" dirty="0"/>
              <a:t>			- 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B1274D-479A-4052-998F-755511C26323}"/>
              </a:ext>
            </a:extLst>
          </p:cNvPr>
          <p:cNvCxnSpPr/>
          <p:nvPr/>
        </p:nvCxnSpPr>
        <p:spPr>
          <a:xfrm>
            <a:off x="484094" y="5136777"/>
            <a:ext cx="89647" cy="9861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F50111-EB7F-4B99-A67C-36117E551D49}"/>
              </a:ext>
            </a:extLst>
          </p:cNvPr>
          <p:cNvCxnSpPr>
            <a:cxnSpLocks/>
          </p:cNvCxnSpPr>
          <p:nvPr/>
        </p:nvCxnSpPr>
        <p:spPr>
          <a:xfrm flipH="1">
            <a:off x="564776" y="5045912"/>
            <a:ext cx="230928" cy="20998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32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68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502678"/>
            <a:chOff x="353272" y="996264"/>
            <a:chExt cx="8437454" cy="25026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400" dirty="0">
                  <a:sym typeface="Wingdings" panose="05000000000000000000" pitchFamily="2" charset="2"/>
                </a:rPr>
                <a:t>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400" dirty="0">
                  <a:sym typeface="Wingdings" panose="05000000000000000000" pitchFamily="2" charset="2"/>
                </a:rPr>
                <a:t> </a:t>
              </a:r>
              <a:r>
                <a:rPr lang="en-US" sz="2000" dirty="0">
                  <a:sym typeface="Wingdings" panose="05000000000000000000" pitchFamily="2" charset="2"/>
                </a:rPr>
                <a:t>R</a:t>
              </a:r>
              <a:r>
                <a:rPr lang="en-US" sz="2000" dirty="0"/>
                <a:t>ejection can come from individual-specific reasons:</a:t>
              </a:r>
            </a:p>
            <a:p>
              <a:pPr algn="just"/>
              <a:r>
                <a:rPr lang="en-US" sz="2000" dirty="0"/>
                <a:t>			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1E7F89C-8A46-47BE-8C0B-17FE9DD3B95A}"/>
              </a:ext>
            </a:extLst>
          </p:cNvPr>
          <p:cNvGrpSpPr/>
          <p:nvPr/>
        </p:nvGrpSpPr>
        <p:grpSpPr>
          <a:xfrm>
            <a:off x="957070" y="4802454"/>
            <a:ext cx="4199301" cy="750923"/>
            <a:chOff x="812800" y="4731334"/>
            <a:chExt cx="4199301" cy="750923"/>
          </a:xfrm>
        </p:grpSpPr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27662412-FD8C-4321-8162-3A0A63E46254}"/>
                </a:ext>
              </a:extLst>
            </p:cNvPr>
            <p:cNvSpPr/>
            <p:nvPr/>
          </p:nvSpPr>
          <p:spPr>
            <a:xfrm>
              <a:off x="3048486" y="4731334"/>
              <a:ext cx="1963615" cy="750923"/>
            </a:xfrm>
            <a:prstGeom prst="roundRect">
              <a:avLst/>
            </a:prstGeom>
            <a:solidFill>
              <a:srgbClr val="646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>
                  <a:solidFill>
                    <a:schemeClr val="bg1"/>
                  </a:solidFill>
                </a:rPr>
                <a:t>Mate </a:t>
              </a:r>
              <a:r>
                <a:rPr lang="fr-FR" sz="2100" dirty="0" err="1">
                  <a:solidFill>
                    <a:schemeClr val="bg1"/>
                  </a:solidFill>
                </a:rPr>
                <a:t>choice</a:t>
              </a:r>
              <a:endParaRPr 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9">
              <a:extLst>
                <a:ext uri="{FF2B5EF4-FFF2-40B4-BE49-F238E27FC236}">
                  <a16:creationId xmlns:a16="http://schemas.microsoft.com/office/drawing/2014/main" id="{D73A3587-C72C-425E-81D4-EE3E87421625}"/>
                </a:ext>
              </a:extLst>
            </p:cNvPr>
            <p:cNvSpPr/>
            <p:nvPr/>
          </p:nvSpPr>
          <p:spPr>
            <a:xfrm>
              <a:off x="2360589" y="4993657"/>
              <a:ext cx="687897" cy="23080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6725BA65-D5DD-40AC-BFF8-8BD53CA52445}"/>
                </a:ext>
              </a:extLst>
            </p:cNvPr>
            <p:cNvSpPr txBox="1"/>
            <p:nvPr/>
          </p:nvSpPr>
          <p:spPr>
            <a:xfrm>
              <a:off x="812800" y="4897661"/>
              <a:ext cx="154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2"/>
                  </a:solidFill>
                </a:rPr>
                <a:t>Male </a:t>
              </a:r>
              <a:r>
                <a:rPr lang="fr-FR" sz="2000" b="1" dirty="0" err="1">
                  <a:solidFill>
                    <a:schemeClr val="tx2"/>
                  </a:solidFill>
                </a:rPr>
                <a:t>quality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Arrow: Left 11">
            <a:extLst>
              <a:ext uri="{FF2B5EF4-FFF2-40B4-BE49-F238E27FC236}">
                <a16:creationId xmlns:a16="http://schemas.microsoft.com/office/drawing/2014/main" id="{B8B0C5B3-C8AD-4D1A-9F04-286C655404B8}"/>
              </a:ext>
            </a:extLst>
          </p:cNvPr>
          <p:cNvSpPr/>
          <p:nvPr/>
        </p:nvSpPr>
        <p:spPr>
          <a:xfrm>
            <a:off x="5156371" y="5064777"/>
            <a:ext cx="763398" cy="2538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61B455B-1244-4290-8B67-DD1D18D47782}"/>
              </a:ext>
            </a:extLst>
          </p:cNvPr>
          <p:cNvSpPr txBox="1"/>
          <p:nvPr/>
        </p:nvSpPr>
        <p:spPr>
          <a:xfrm>
            <a:off x="5946758" y="4987757"/>
            <a:ext cx="2988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C00000"/>
                </a:solidFill>
              </a:rPr>
              <a:t>Female-specificities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8236A6-4052-494B-90B9-88D1DC32967B}"/>
              </a:ext>
            </a:extLst>
          </p:cNvPr>
          <p:cNvSpPr/>
          <p:nvPr/>
        </p:nvSpPr>
        <p:spPr>
          <a:xfrm>
            <a:off x="2651759" y="3594352"/>
            <a:ext cx="7154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			-  If the female saw the male copulating recently</a:t>
            </a:r>
          </a:p>
          <a:p>
            <a:pPr algn="just"/>
            <a:r>
              <a:rPr lang="en-US" dirty="0"/>
              <a:t>			-  If she recently mated</a:t>
            </a:r>
          </a:p>
          <a:p>
            <a:pPr algn="just"/>
            <a:r>
              <a:rPr lang="en-US" dirty="0"/>
              <a:t>			- 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B1274D-479A-4052-998F-755511C26323}"/>
              </a:ext>
            </a:extLst>
          </p:cNvPr>
          <p:cNvCxnSpPr/>
          <p:nvPr/>
        </p:nvCxnSpPr>
        <p:spPr>
          <a:xfrm>
            <a:off x="484094" y="5136777"/>
            <a:ext cx="89647" cy="9861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F50111-EB7F-4B99-A67C-36117E551D49}"/>
              </a:ext>
            </a:extLst>
          </p:cNvPr>
          <p:cNvCxnSpPr>
            <a:cxnSpLocks/>
          </p:cNvCxnSpPr>
          <p:nvPr/>
        </p:nvCxnSpPr>
        <p:spPr>
          <a:xfrm flipH="1">
            <a:off x="564776" y="5045912"/>
            <a:ext cx="230928" cy="20998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4498E0B8-8B37-4CCA-A29E-31764CDA7338}"/>
              </a:ext>
            </a:extLst>
          </p:cNvPr>
          <p:cNvSpPr/>
          <p:nvPr/>
        </p:nvSpPr>
        <p:spPr>
          <a:xfrm>
            <a:off x="8219805" y="5051077"/>
            <a:ext cx="440101" cy="354445"/>
          </a:xfrm>
          <a:prstGeom prst="mathMultiply">
            <a:avLst>
              <a:gd name="adj1" fmla="val 108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6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69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2" y="1375743"/>
            <a:ext cx="8437454" cy="2502678"/>
            <a:chOff x="353272" y="996264"/>
            <a:chExt cx="8437454" cy="25026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353272" y="2052392"/>
              <a:ext cx="84374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fr-FR" sz="1000" b="1" dirty="0"/>
            </a:p>
            <a:p>
              <a:pPr algn="just"/>
              <a:endParaRPr lang="fr-FR" sz="1000" b="1" dirty="0"/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US" sz="2400" dirty="0"/>
                <a:t> </a:t>
              </a:r>
              <a:r>
                <a:rPr lang="en-US" sz="2400" b="1" dirty="0"/>
                <a:t>Mate choice arises from numerous factors</a:t>
              </a:r>
            </a:p>
            <a:p>
              <a:pPr algn="just"/>
              <a:r>
                <a:rPr lang="en-US" sz="2400" dirty="0">
                  <a:sym typeface="Wingdings" panose="05000000000000000000" pitchFamily="2" charset="2"/>
                </a:rPr>
                <a:t>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400" dirty="0">
                  <a:sym typeface="Wingdings" panose="05000000000000000000" pitchFamily="2" charset="2"/>
                </a:rPr>
                <a:t> </a:t>
              </a:r>
              <a:r>
                <a:rPr lang="en-US" sz="2000" dirty="0">
                  <a:sym typeface="Wingdings" panose="05000000000000000000" pitchFamily="2" charset="2"/>
                </a:rPr>
                <a:t>R</a:t>
              </a:r>
              <a:r>
                <a:rPr lang="en-US" sz="2000" dirty="0"/>
                <a:t>ejection can come from individual-specific reasons:</a:t>
              </a:r>
            </a:p>
            <a:p>
              <a:pPr algn="just"/>
              <a:r>
                <a:rPr lang="en-US" sz="2000" dirty="0"/>
                <a:t>						</a:t>
              </a:r>
              <a:endParaRPr lang="fr-FR" sz="2400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1E7F89C-8A46-47BE-8C0B-17FE9DD3B95A}"/>
              </a:ext>
            </a:extLst>
          </p:cNvPr>
          <p:cNvGrpSpPr/>
          <p:nvPr/>
        </p:nvGrpSpPr>
        <p:grpSpPr>
          <a:xfrm>
            <a:off x="957070" y="4802454"/>
            <a:ext cx="4199301" cy="750923"/>
            <a:chOff x="812800" y="4731334"/>
            <a:chExt cx="4199301" cy="750923"/>
          </a:xfrm>
        </p:grpSpPr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27662412-FD8C-4321-8162-3A0A63E46254}"/>
                </a:ext>
              </a:extLst>
            </p:cNvPr>
            <p:cNvSpPr/>
            <p:nvPr/>
          </p:nvSpPr>
          <p:spPr>
            <a:xfrm>
              <a:off x="3048486" y="4731334"/>
              <a:ext cx="1963615" cy="750923"/>
            </a:xfrm>
            <a:prstGeom prst="roundRect">
              <a:avLst/>
            </a:prstGeom>
            <a:solidFill>
              <a:srgbClr val="646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>
                  <a:solidFill>
                    <a:schemeClr val="bg1"/>
                  </a:solidFill>
                </a:rPr>
                <a:t>Mate </a:t>
              </a:r>
              <a:r>
                <a:rPr lang="fr-FR" sz="2100" dirty="0" err="1">
                  <a:solidFill>
                    <a:schemeClr val="bg1"/>
                  </a:solidFill>
                </a:rPr>
                <a:t>choice</a:t>
              </a:r>
              <a:endParaRPr 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12" name="Arrow: Right 9">
              <a:extLst>
                <a:ext uri="{FF2B5EF4-FFF2-40B4-BE49-F238E27FC236}">
                  <a16:creationId xmlns:a16="http://schemas.microsoft.com/office/drawing/2014/main" id="{D73A3587-C72C-425E-81D4-EE3E87421625}"/>
                </a:ext>
              </a:extLst>
            </p:cNvPr>
            <p:cNvSpPr/>
            <p:nvPr/>
          </p:nvSpPr>
          <p:spPr>
            <a:xfrm>
              <a:off x="2360589" y="4993657"/>
              <a:ext cx="687897" cy="230804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6725BA65-D5DD-40AC-BFF8-8BD53CA52445}"/>
                </a:ext>
              </a:extLst>
            </p:cNvPr>
            <p:cNvSpPr txBox="1"/>
            <p:nvPr/>
          </p:nvSpPr>
          <p:spPr>
            <a:xfrm>
              <a:off x="812800" y="4897661"/>
              <a:ext cx="1547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tx2"/>
                  </a:solidFill>
                </a:rPr>
                <a:t>Male </a:t>
              </a:r>
              <a:r>
                <a:rPr lang="fr-FR" sz="2000" b="1" dirty="0" err="1">
                  <a:solidFill>
                    <a:schemeClr val="tx2"/>
                  </a:solidFill>
                </a:rPr>
                <a:t>quality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4" name="Arrow: Left 11">
            <a:extLst>
              <a:ext uri="{FF2B5EF4-FFF2-40B4-BE49-F238E27FC236}">
                <a16:creationId xmlns:a16="http://schemas.microsoft.com/office/drawing/2014/main" id="{B8B0C5B3-C8AD-4D1A-9F04-286C655404B8}"/>
              </a:ext>
            </a:extLst>
          </p:cNvPr>
          <p:cNvSpPr/>
          <p:nvPr/>
        </p:nvSpPr>
        <p:spPr>
          <a:xfrm>
            <a:off x="5156371" y="5064777"/>
            <a:ext cx="763398" cy="2538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61B455B-1244-4290-8B67-DD1D18D47782}"/>
              </a:ext>
            </a:extLst>
          </p:cNvPr>
          <p:cNvSpPr txBox="1"/>
          <p:nvPr/>
        </p:nvSpPr>
        <p:spPr>
          <a:xfrm>
            <a:off x="5946758" y="4987757"/>
            <a:ext cx="2988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C00000"/>
                </a:solidFill>
              </a:rPr>
              <a:t>Female-specificities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Arrow: Up 13">
            <a:extLst>
              <a:ext uri="{FF2B5EF4-FFF2-40B4-BE49-F238E27FC236}">
                <a16:creationId xmlns:a16="http://schemas.microsoft.com/office/drawing/2014/main" id="{E3AC3E6E-0905-421B-A365-0386547FF75B}"/>
              </a:ext>
            </a:extLst>
          </p:cNvPr>
          <p:cNvSpPr/>
          <p:nvPr/>
        </p:nvSpPr>
        <p:spPr>
          <a:xfrm rot="5400000">
            <a:off x="1115702" y="5945477"/>
            <a:ext cx="278296" cy="55571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876DD8D5-668F-4885-9C9C-D62910D0ADE4}"/>
              </a:ext>
            </a:extLst>
          </p:cNvPr>
          <p:cNvSpPr txBox="1"/>
          <p:nvPr/>
        </p:nvSpPr>
        <p:spPr>
          <a:xfrm>
            <a:off x="1532709" y="5992503"/>
            <a:ext cx="750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Acceptance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much</a:t>
            </a:r>
            <a:r>
              <a:rPr lang="fr-FR" sz="2400" dirty="0"/>
              <a:t> more informative about male </a:t>
            </a:r>
            <a:r>
              <a:rPr lang="fr-FR" sz="2400" dirty="0" err="1"/>
              <a:t>quality</a:t>
            </a:r>
            <a:r>
              <a:rPr lang="fr-FR" sz="2400" dirty="0"/>
              <a:t> 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C23C07-412C-4405-B367-3B3712738B43}"/>
              </a:ext>
            </a:extLst>
          </p:cNvPr>
          <p:cNvSpPr/>
          <p:nvPr/>
        </p:nvSpPr>
        <p:spPr>
          <a:xfrm>
            <a:off x="2651759" y="3594352"/>
            <a:ext cx="71540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			-  If the female saw the male copulating recently</a:t>
            </a:r>
          </a:p>
          <a:p>
            <a:pPr algn="just"/>
            <a:r>
              <a:rPr lang="en-US" dirty="0"/>
              <a:t>			-  If she recently mated</a:t>
            </a:r>
          </a:p>
          <a:p>
            <a:pPr algn="just"/>
            <a:r>
              <a:rPr lang="en-US" dirty="0"/>
              <a:t>			-  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EC253A-B0AD-4F53-8284-383218326C19}"/>
              </a:ext>
            </a:extLst>
          </p:cNvPr>
          <p:cNvCxnSpPr/>
          <p:nvPr/>
        </p:nvCxnSpPr>
        <p:spPr>
          <a:xfrm>
            <a:off x="484094" y="5127812"/>
            <a:ext cx="89647" cy="9861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A1A0FC-FC9F-4C48-8480-54D7DE511A72}"/>
              </a:ext>
            </a:extLst>
          </p:cNvPr>
          <p:cNvCxnSpPr>
            <a:cxnSpLocks/>
          </p:cNvCxnSpPr>
          <p:nvPr/>
        </p:nvCxnSpPr>
        <p:spPr>
          <a:xfrm flipH="1">
            <a:off x="564776" y="5036947"/>
            <a:ext cx="230928" cy="20998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F7F25-F10A-488D-9F38-97C7F1B2EB4C}"/>
              </a:ext>
            </a:extLst>
          </p:cNvPr>
          <p:cNvCxnSpPr/>
          <p:nvPr/>
        </p:nvCxnSpPr>
        <p:spPr>
          <a:xfrm>
            <a:off x="484094" y="5127812"/>
            <a:ext cx="89647" cy="9861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F636C9-7612-41D1-BF16-04003F2D9B4D}"/>
              </a:ext>
            </a:extLst>
          </p:cNvPr>
          <p:cNvCxnSpPr>
            <a:cxnSpLocks/>
          </p:cNvCxnSpPr>
          <p:nvPr/>
        </p:nvCxnSpPr>
        <p:spPr>
          <a:xfrm flipH="1">
            <a:off x="564776" y="5036947"/>
            <a:ext cx="230928" cy="20998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ECA711-E0D4-4B58-8704-F59A1E69D770}"/>
              </a:ext>
            </a:extLst>
          </p:cNvPr>
          <p:cNvCxnSpPr/>
          <p:nvPr/>
        </p:nvCxnSpPr>
        <p:spPr>
          <a:xfrm>
            <a:off x="8212748" y="5177482"/>
            <a:ext cx="89647" cy="9861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F78416-3041-45D3-B934-107781F8F716}"/>
              </a:ext>
            </a:extLst>
          </p:cNvPr>
          <p:cNvCxnSpPr>
            <a:cxnSpLocks/>
          </p:cNvCxnSpPr>
          <p:nvPr/>
        </p:nvCxnSpPr>
        <p:spPr>
          <a:xfrm flipH="1">
            <a:off x="8293430" y="5086617"/>
            <a:ext cx="230928" cy="20998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98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9131CFA-AD9A-40BC-BA5F-254712EF6098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2" name="Diagramme 11">
              <a:extLst>
                <a:ext uri="{FF2B5EF4-FFF2-40B4-BE49-F238E27FC236}">
                  <a16:creationId xmlns:a16="http://schemas.microsoft.com/office/drawing/2014/main" id="{8832F3E9-E133-4FCF-852A-262535DA579F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191217F-91FE-46DE-BFCA-894B495A7FBF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</a:t>
              </a:fld>
              <a:endParaRPr lang="fr-FR" sz="2400" dirty="0"/>
            </a:p>
          </p:txBody>
        </p:sp>
      </p:grpSp>
      <p:sp>
        <p:nvSpPr>
          <p:cNvPr id="14" name="ZoneTexte 8">
            <a:extLst>
              <a:ext uri="{FF2B5EF4-FFF2-40B4-BE49-F238E27FC236}">
                <a16:creationId xmlns:a16="http://schemas.microsoft.com/office/drawing/2014/main" id="{CC5F8A54-736A-4BD5-86FC-5FE3720BC7B6}"/>
              </a:ext>
            </a:extLst>
          </p:cNvPr>
          <p:cNvSpPr txBox="1"/>
          <p:nvPr/>
        </p:nvSpPr>
        <p:spPr>
          <a:xfrm>
            <a:off x="497542" y="1532965"/>
            <a:ext cx="40073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dirty="0" err="1"/>
              <a:t>Mating</a:t>
            </a:r>
            <a:r>
              <a:rPr lang="fr-FR" sz="2400" dirty="0"/>
              <a:t> </a:t>
            </a:r>
            <a:r>
              <a:rPr lang="fr-FR" sz="2400" dirty="0" err="1"/>
              <a:t>matters</a:t>
            </a:r>
            <a:endParaRPr lang="fr-FR" sz="2400" dirty="0"/>
          </a:p>
          <a:p>
            <a:endParaRPr lang="fr-FR" dirty="0"/>
          </a:p>
          <a:p>
            <a:r>
              <a:rPr lang="fr-FR" sz="2000" dirty="0"/>
              <a:t>Mate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crucial for fitness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169979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70</a:t>
              </a:fld>
              <a:endParaRPr lang="fr-FR" sz="240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E7BF8FA-78D4-4BE4-9C43-EAE85E2D325D}"/>
              </a:ext>
            </a:extLst>
          </p:cNvPr>
          <p:cNvGrpSpPr/>
          <p:nvPr/>
        </p:nvGrpSpPr>
        <p:grpSpPr>
          <a:xfrm>
            <a:off x="353273" y="1375743"/>
            <a:ext cx="8437453" cy="2053257"/>
            <a:chOff x="353273" y="996264"/>
            <a:chExt cx="8437453" cy="205325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03C44C-869E-413C-AF45-42A2F23617E2}"/>
                </a:ext>
              </a:extLst>
            </p:cNvPr>
            <p:cNvSpPr txBox="1"/>
            <p:nvPr/>
          </p:nvSpPr>
          <p:spPr>
            <a:xfrm>
              <a:off x="1249680" y="1849192"/>
              <a:ext cx="75410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fr-FR" sz="2400" b="1" dirty="0"/>
                <a:t>Observation of acceptance </a:t>
              </a:r>
              <a:r>
                <a:rPr lang="fr-FR" sz="2400" b="1" dirty="0" err="1"/>
                <a:t>is</a:t>
              </a:r>
              <a:r>
                <a:rPr lang="fr-FR" sz="2400" b="1" dirty="0"/>
                <a:t> </a:t>
              </a:r>
              <a:r>
                <a:rPr lang="fr-FR" sz="2400" b="1" dirty="0" err="1"/>
                <a:t>required</a:t>
              </a:r>
              <a:r>
                <a:rPr lang="fr-FR" sz="2400" b="1" dirty="0"/>
                <a:t> for mate </a:t>
              </a:r>
              <a:r>
                <a:rPr lang="fr-FR" sz="2400" b="1" dirty="0" err="1"/>
                <a:t>copying</a:t>
              </a:r>
              <a:r>
                <a:rPr lang="fr-FR" sz="2400" b="1" dirty="0"/>
                <a:t>, not rejection.</a:t>
              </a:r>
            </a:p>
            <a:p>
              <a:pPr algn="just"/>
              <a:r>
                <a:rPr lang="fr-FR" sz="2400" dirty="0">
                  <a:sym typeface="Wingdings" panose="05000000000000000000" pitchFamily="2" charset="2"/>
                </a:rPr>
                <a:t> </a:t>
              </a:r>
              <a:r>
                <a:rPr lang="fr-FR" sz="2000" dirty="0" err="1"/>
                <a:t>Females</a:t>
              </a:r>
              <a:r>
                <a:rPr lang="fr-FR" sz="2000" dirty="0"/>
                <a:t> copy the acceptance of a male, not </a:t>
              </a:r>
              <a:r>
                <a:rPr lang="fr-FR" sz="2000" dirty="0" err="1"/>
                <a:t>its</a:t>
              </a:r>
              <a:r>
                <a:rPr lang="fr-FR" sz="2000" dirty="0"/>
                <a:t> rejection</a:t>
              </a:r>
              <a:endParaRPr lang="fr-FR" sz="2400" dirty="0"/>
            </a:p>
          </p:txBody>
        </p:sp>
        <p:sp>
          <p:nvSpPr>
            <p:cNvPr id="10" name="Flèche : angle droit à deux pointes 9">
              <a:extLst>
                <a:ext uri="{FF2B5EF4-FFF2-40B4-BE49-F238E27FC236}">
                  <a16:creationId xmlns:a16="http://schemas.microsoft.com/office/drawing/2014/main" id="{398C4B04-A9F1-4740-BBFD-FFECDF118D67}"/>
                </a:ext>
              </a:extLst>
            </p:cNvPr>
            <p:cNvSpPr/>
            <p:nvPr/>
          </p:nvSpPr>
          <p:spPr>
            <a:xfrm rot="5400000">
              <a:off x="328429" y="1395704"/>
              <a:ext cx="93762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AC3D326-D845-4D8A-B119-E5C5A86C7357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I. 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Mate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copying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arises </a:t>
              </a:r>
              <a:r>
                <a:rPr lang="fr-FR" sz="2400" dirty="0" err="1">
                  <a:solidFill>
                    <a:prstClr val="black"/>
                  </a:solidFill>
                  <a:sym typeface="Wingdings" panose="05000000000000000000" pitchFamily="2" charset="2"/>
                </a:rPr>
                <a:t>from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</a:t>
              </a:r>
              <a:r>
                <a:rPr lang="fr-FR" sz="2400" dirty="0" err="1">
                  <a:solidFill>
                    <a:srgbClr val="548235"/>
                  </a:solidFill>
                  <a:sym typeface="Wingdings" panose="05000000000000000000" pitchFamily="2" charset="2"/>
                </a:rPr>
                <a:t>appetitive</a:t>
              </a:r>
              <a:r>
                <a:rPr lang="fr-FR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 memory 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1DCF8FA-3266-4246-A213-D9C0017C1918}"/>
              </a:ext>
            </a:extLst>
          </p:cNvPr>
          <p:cNvGrpSpPr/>
          <p:nvPr/>
        </p:nvGrpSpPr>
        <p:grpSpPr>
          <a:xfrm>
            <a:off x="353272" y="4073659"/>
            <a:ext cx="8437453" cy="1991701"/>
            <a:chOff x="353273" y="996264"/>
            <a:chExt cx="8437453" cy="1991701"/>
          </a:xfrm>
        </p:grpSpPr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C9C30500-6143-4A94-850B-59CA835219DE}"/>
                </a:ext>
              </a:extLst>
            </p:cNvPr>
            <p:cNvSpPr txBox="1"/>
            <p:nvPr/>
          </p:nvSpPr>
          <p:spPr>
            <a:xfrm>
              <a:off x="1249680" y="1849192"/>
              <a:ext cx="74401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/>
                <a:t>TH neurons are required for mate copying, not </a:t>
              </a:r>
              <a:r>
                <a:rPr lang="en-US" sz="2400" b="1" dirty="0" err="1"/>
                <a:t>Ddc</a:t>
              </a:r>
              <a:r>
                <a:rPr lang="en-US" sz="2400" b="1" dirty="0"/>
                <a:t>.</a:t>
              </a:r>
            </a:p>
            <a:p>
              <a:pPr algn="just"/>
              <a:r>
                <a:rPr lang="fr-FR" sz="2400" dirty="0">
                  <a:sym typeface="Wingdings" panose="05000000000000000000" pitchFamily="2" charset="2"/>
                </a:rPr>
                <a:t> </a:t>
              </a:r>
              <a:r>
                <a:rPr lang="en-US" sz="2000" dirty="0"/>
                <a:t>Females with </a:t>
              </a:r>
              <a:r>
                <a:rPr lang="en-US" sz="2000" dirty="0" err="1"/>
                <a:t>Ddc</a:t>
              </a:r>
              <a:r>
                <a:rPr lang="en-US" sz="2000" dirty="0"/>
                <a:t> neurons silenced still exhibit mate copying, not females with TH neurons silenced</a:t>
              </a:r>
              <a:endParaRPr lang="fr-FR" sz="2400" dirty="0"/>
            </a:p>
          </p:txBody>
        </p:sp>
        <p:sp>
          <p:nvSpPr>
            <p:cNvPr id="16" name="Flèche : angle droit à deux pointes 15">
              <a:extLst>
                <a:ext uri="{FF2B5EF4-FFF2-40B4-BE49-F238E27FC236}">
                  <a16:creationId xmlns:a16="http://schemas.microsoft.com/office/drawing/2014/main" id="{DA5E57DB-3DB9-4121-8489-035B6DE5C69E}"/>
                </a:ext>
              </a:extLst>
            </p:cNvPr>
            <p:cNvSpPr/>
            <p:nvPr/>
          </p:nvSpPr>
          <p:spPr>
            <a:xfrm rot="5400000">
              <a:off x="328429" y="1395704"/>
              <a:ext cx="937626" cy="686217"/>
            </a:xfrm>
            <a:prstGeom prst="leftUpArrow">
              <a:avLst>
                <a:gd name="adj1" fmla="val 16305"/>
                <a:gd name="adj2" fmla="val 17029"/>
                <a:gd name="adj3" fmla="val 25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C46BB7F4-7164-4321-8472-483B1F1C3906}"/>
                </a:ext>
              </a:extLst>
            </p:cNvPr>
            <p:cNvSpPr/>
            <p:nvPr/>
          </p:nvSpPr>
          <p:spPr>
            <a:xfrm>
              <a:off x="353273" y="996264"/>
              <a:ext cx="8437453" cy="6642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fr-FR" sz="24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 II. </a:t>
              </a:r>
              <a:r>
                <a:rPr lang="en-GB" sz="2400" dirty="0">
                  <a:solidFill>
                    <a:prstClr val="black"/>
                  </a:solidFill>
                  <a:sym typeface="Wingdings" panose="05000000000000000000" pitchFamily="2" charset="2"/>
                </a:rPr>
                <a:t>TH neurons are required in mate copying </a:t>
              </a:r>
              <a:endParaRPr lang="fr-FR" sz="2400" dirty="0">
                <a:solidFill>
                  <a:prstClr val="black"/>
                </a:solidFill>
                <a:sym typeface="Wingdings" panose="05000000000000000000" pitchFamily="2" charset="2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04EE34A-F141-462B-906F-9D96F063B2B9}"/>
              </a:ext>
            </a:extLst>
          </p:cNvPr>
          <p:cNvSpPr/>
          <p:nvPr/>
        </p:nvSpPr>
        <p:spPr>
          <a:xfrm>
            <a:off x="353272" y="823307"/>
            <a:ext cx="8581723" cy="2889940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7647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71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8075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TH neurons are required in appetitive indirect learning and aversive direction learning.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6E9B5-50E6-4EDA-99CF-5EF014A3599C}"/>
              </a:ext>
            </a:extLst>
          </p:cNvPr>
          <p:cNvSpPr txBox="1"/>
          <p:nvPr/>
        </p:nvSpPr>
        <p:spPr>
          <a:xfrm>
            <a:off x="353273" y="2960770"/>
            <a:ext cx="8079528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200" b="1" dirty="0"/>
              <a:t>Social and non-social learning </a:t>
            </a:r>
            <a:r>
              <a:rPr lang="fr-FR" sz="2200" b="1" dirty="0" err="1"/>
              <a:t>involve</a:t>
            </a:r>
            <a:r>
              <a:rPr lang="fr-FR" sz="2200" b="1" dirty="0"/>
              <a:t> </a:t>
            </a:r>
            <a:r>
              <a:rPr lang="fr-FR" sz="2200" b="1" dirty="0" err="1"/>
              <a:t>different</a:t>
            </a:r>
            <a:r>
              <a:rPr lang="fr-FR" sz="2200" b="1" dirty="0"/>
              <a:t> group of </a:t>
            </a:r>
            <a:r>
              <a:rPr lang="fr-FR" sz="2200" b="1" dirty="0" err="1"/>
              <a:t>neurons</a:t>
            </a:r>
            <a:endParaRPr lang="fr-FR" sz="22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sz="2200" dirty="0"/>
          </a:p>
          <a:p>
            <a:pPr algn="just"/>
            <a:r>
              <a:rPr lang="en-US" sz="2000" dirty="0"/>
              <a:t>		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48164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72</a:t>
              </a:fld>
              <a:endParaRPr lang="fr-FR" sz="2400"/>
            </a:p>
          </p:txBody>
        </p:sp>
      </p:grpSp>
      <p:sp>
        <p:nvSpPr>
          <p:cNvPr id="16" name="Flèche : angle droit à deux pointes 15">
            <a:extLst>
              <a:ext uri="{FF2B5EF4-FFF2-40B4-BE49-F238E27FC236}">
                <a16:creationId xmlns:a16="http://schemas.microsoft.com/office/drawing/2014/main" id="{788EACC5-ABBC-4BC0-A171-6EC263712BE3}"/>
              </a:ext>
            </a:extLst>
          </p:cNvPr>
          <p:cNvSpPr/>
          <p:nvPr/>
        </p:nvSpPr>
        <p:spPr>
          <a:xfrm rot="5400000">
            <a:off x="585494" y="4202946"/>
            <a:ext cx="937626" cy="686217"/>
          </a:xfrm>
          <a:prstGeom prst="leftUpArrow">
            <a:avLst>
              <a:gd name="adj1" fmla="val 16305"/>
              <a:gd name="adj2" fmla="val 17029"/>
              <a:gd name="adj3" fmla="val 25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03C44C-869E-413C-AF45-42A2F23617E2}"/>
              </a:ext>
            </a:extLst>
          </p:cNvPr>
          <p:cNvSpPr txBox="1"/>
          <p:nvPr/>
        </p:nvSpPr>
        <p:spPr>
          <a:xfrm>
            <a:off x="353273" y="2960770"/>
            <a:ext cx="807952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200" b="1" dirty="0"/>
              <a:t>Social and non-social learning </a:t>
            </a:r>
            <a:r>
              <a:rPr lang="fr-FR" sz="2200" b="1" dirty="0" err="1"/>
              <a:t>involve</a:t>
            </a:r>
            <a:r>
              <a:rPr lang="fr-FR" sz="2200" b="1" dirty="0"/>
              <a:t> </a:t>
            </a:r>
            <a:r>
              <a:rPr lang="fr-FR" sz="2200" b="1" dirty="0" err="1"/>
              <a:t>different</a:t>
            </a:r>
            <a:r>
              <a:rPr lang="fr-FR" sz="2200" b="1" dirty="0"/>
              <a:t> group of </a:t>
            </a:r>
            <a:r>
              <a:rPr lang="fr-FR" sz="2200" b="1" dirty="0" err="1"/>
              <a:t>neurons</a:t>
            </a:r>
            <a:endParaRPr lang="fr-FR" sz="2200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dirty="0"/>
              <a:t>Similar results in rat: self aversive memory and social aversive memory involved different group of neurons</a:t>
            </a:r>
            <a:r>
              <a:rPr lang="en-US" sz="2200" b="1" dirty="0"/>
              <a:t>.</a:t>
            </a:r>
            <a:r>
              <a:rPr lang="en-US" sz="2000" dirty="0"/>
              <a:t>			</a:t>
            </a:r>
            <a:endParaRPr lang="fr-FR" sz="2400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C9CF1CB6-C732-49C5-9979-E886B653D733}"/>
              </a:ext>
            </a:extLst>
          </p:cNvPr>
          <p:cNvSpPr txBox="1"/>
          <p:nvPr/>
        </p:nvSpPr>
        <p:spPr>
          <a:xfrm>
            <a:off x="1503208" y="4654009"/>
            <a:ext cx="3934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Evolutionary meanings? </a:t>
            </a:r>
          </a:p>
          <a:p>
            <a:endParaRPr lang="en-US" dirty="0"/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9BE8CEF9-AF53-4555-8E21-009693926EBC}"/>
              </a:ext>
            </a:extLst>
          </p:cNvPr>
          <p:cNvSpPr/>
          <p:nvPr/>
        </p:nvSpPr>
        <p:spPr>
          <a:xfrm>
            <a:off x="353273" y="1375743"/>
            <a:ext cx="8437453" cy="8075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prstClr val="black"/>
                </a:solidFill>
                <a:sym typeface="Wingdings" panose="05000000000000000000" pitchFamily="2" charset="2"/>
              </a:rPr>
              <a:t> II. </a:t>
            </a:r>
            <a:r>
              <a:rPr lang="en-GB" sz="2400" dirty="0">
                <a:solidFill>
                  <a:prstClr val="black"/>
                </a:solidFill>
                <a:sym typeface="Wingdings" panose="05000000000000000000" pitchFamily="2" charset="2"/>
              </a:rPr>
              <a:t>TH neurons are required in appetitive indirect learning and aversive direction learning.</a:t>
            </a:r>
            <a:endParaRPr lang="fr-FR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88035A3A-E56A-4797-A022-D47C0EF357C1}"/>
              </a:ext>
            </a:extLst>
          </p:cNvPr>
          <p:cNvSpPr txBox="1"/>
          <p:nvPr/>
        </p:nvSpPr>
        <p:spPr>
          <a:xfrm>
            <a:off x="7224573" y="6518306"/>
            <a:ext cx="448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Carrillo </a:t>
            </a:r>
            <a:r>
              <a:rPr lang="fr-FR" i="1" dirty="0"/>
              <a:t>et al.,</a:t>
            </a:r>
            <a:r>
              <a:rPr lang="fr-FR" dirty="0"/>
              <a:t>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69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73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66424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Biases</a:t>
            </a:r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and perspectives</a:t>
            </a: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F4F90-9AF9-4EE5-AA23-402187CEBD10}"/>
              </a:ext>
            </a:extLst>
          </p:cNvPr>
          <p:cNvSpPr txBox="1"/>
          <p:nvPr/>
        </p:nvSpPr>
        <p:spPr>
          <a:xfrm>
            <a:off x="353273" y="2467731"/>
            <a:ext cx="458448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In Rejection, </a:t>
            </a:r>
            <a:r>
              <a:rPr lang="fr-FR" dirty="0" err="1"/>
              <a:t>demonstrator</a:t>
            </a:r>
            <a:r>
              <a:rPr lang="fr-FR" dirty="0"/>
              <a:t> </a:t>
            </a:r>
            <a:r>
              <a:rPr lang="fr-FR" dirty="0" err="1"/>
              <a:t>females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virgin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fr-FR" dirty="0"/>
              <a:t>	</a:t>
            </a:r>
          </a:p>
          <a:p>
            <a:pPr algn="just"/>
            <a:r>
              <a:rPr lang="en-US" dirty="0"/>
              <a:t>	</a:t>
            </a:r>
            <a:endParaRPr lang="fr-FR" dirty="0"/>
          </a:p>
          <a:p>
            <a:pPr algn="just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380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74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66424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Biases</a:t>
            </a:r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and perspectives</a:t>
            </a: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F4F90-9AF9-4EE5-AA23-402187CEBD10}"/>
              </a:ext>
            </a:extLst>
          </p:cNvPr>
          <p:cNvSpPr txBox="1"/>
          <p:nvPr/>
        </p:nvSpPr>
        <p:spPr>
          <a:xfrm>
            <a:off x="353273" y="2467731"/>
            <a:ext cx="4584487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In Rejection, </a:t>
            </a:r>
            <a:r>
              <a:rPr lang="fr-FR" dirty="0" err="1"/>
              <a:t>demonstrator</a:t>
            </a:r>
            <a:r>
              <a:rPr lang="fr-FR" dirty="0"/>
              <a:t> </a:t>
            </a:r>
            <a:r>
              <a:rPr lang="fr-FR" dirty="0" err="1"/>
              <a:t>females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virgin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fr-FR" dirty="0"/>
              <a:t>	Impact on observer </a:t>
            </a:r>
            <a:r>
              <a:rPr lang="fr-FR" dirty="0" err="1"/>
              <a:t>females</a:t>
            </a:r>
            <a:r>
              <a:rPr lang="fr-FR" dirty="0"/>
              <a:t>?</a:t>
            </a:r>
          </a:p>
          <a:p>
            <a:pPr algn="just"/>
            <a:r>
              <a:rPr lang="en-US" dirty="0"/>
              <a:t>	</a:t>
            </a:r>
          </a:p>
          <a:p>
            <a:pPr algn="just"/>
            <a:endParaRPr lang="en-US" dirty="0"/>
          </a:p>
          <a:p>
            <a:pPr algn="just"/>
            <a:endParaRPr lang="fr-FR" dirty="0"/>
          </a:p>
          <a:p>
            <a:pPr algn="just"/>
            <a:r>
              <a:rPr lang="en-US" dirty="0"/>
              <a:t>	</a:t>
            </a:r>
            <a:endParaRPr lang="fr-FR" dirty="0"/>
          </a:p>
          <a:p>
            <a:pPr algn="just"/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F5CD505-E271-49BC-BBB3-925D4CCEEAB3}"/>
              </a:ext>
            </a:extLst>
          </p:cNvPr>
          <p:cNvSpPr/>
          <p:nvPr/>
        </p:nvSpPr>
        <p:spPr>
          <a:xfrm>
            <a:off x="2187389" y="3361765"/>
            <a:ext cx="170330" cy="5378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0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75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66424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Biases</a:t>
            </a:r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and perspectives</a:t>
            </a: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F4F90-9AF9-4EE5-AA23-402187CEBD10}"/>
              </a:ext>
            </a:extLst>
          </p:cNvPr>
          <p:cNvSpPr txBox="1"/>
          <p:nvPr/>
        </p:nvSpPr>
        <p:spPr>
          <a:xfrm>
            <a:off x="353273" y="2467731"/>
            <a:ext cx="458448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In Rejection, </a:t>
            </a:r>
            <a:r>
              <a:rPr lang="fr-FR" dirty="0" err="1"/>
              <a:t>demonstrator</a:t>
            </a:r>
            <a:r>
              <a:rPr lang="fr-FR" dirty="0"/>
              <a:t> </a:t>
            </a:r>
            <a:r>
              <a:rPr lang="fr-FR" dirty="0" err="1"/>
              <a:t>females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virgin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fr-FR" dirty="0"/>
              <a:t>	Impact on observer </a:t>
            </a:r>
            <a:r>
              <a:rPr lang="fr-FR" dirty="0" err="1"/>
              <a:t>females</a:t>
            </a:r>
            <a:r>
              <a:rPr lang="fr-FR" dirty="0"/>
              <a:t>?</a:t>
            </a:r>
          </a:p>
          <a:p>
            <a:pPr algn="just"/>
            <a:r>
              <a:rPr lang="en-US" dirty="0"/>
              <a:t>	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No control of TH  mutants at 25°C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en-US" dirty="0"/>
              <a:t>	</a:t>
            </a:r>
            <a:endParaRPr lang="fr-FR" dirty="0"/>
          </a:p>
          <a:p>
            <a:pPr algn="just"/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F5CD505-E271-49BC-BBB3-925D4CCEEAB3}"/>
              </a:ext>
            </a:extLst>
          </p:cNvPr>
          <p:cNvSpPr/>
          <p:nvPr/>
        </p:nvSpPr>
        <p:spPr>
          <a:xfrm>
            <a:off x="2187389" y="3361765"/>
            <a:ext cx="170330" cy="5378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1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76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66424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Biases</a:t>
            </a:r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and perspectives</a:t>
            </a: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F4F90-9AF9-4EE5-AA23-402187CEBD10}"/>
              </a:ext>
            </a:extLst>
          </p:cNvPr>
          <p:cNvSpPr txBox="1"/>
          <p:nvPr/>
        </p:nvSpPr>
        <p:spPr>
          <a:xfrm>
            <a:off x="353273" y="2467731"/>
            <a:ext cx="458448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In Rejection, </a:t>
            </a:r>
            <a:r>
              <a:rPr lang="fr-FR" dirty="0" err="1"/>
              <a:t>demonstrator</a:t>
            </a:r>
            <a:r>
              <a:rPr lang="fr-FR" dirty="0"/>
              <a:t> </a:t>
            </a:r>
            <a:r>
              <a:rPr lang="fr-FR" dirty="0" err="1"/>
              <a:t>females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virgin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fr-FR" dirty="0"/>
              <a:t>	Impact on observer </a:t>
            </a:r>
            <a:r>
              <a:rPr lang="fr-FR" dirty="0" err="1"/>
              <a:t>females</a:t>
            </a:r>
            <a:r>
              <a:rPr lang="fr-FR" dirty="0"/>
              <a:t>?</a:t>
            </a:r>
          </a:p>
          <a:p>
            <a:pPr algn="just"/>
            <a:r>
              <a:rPr lang="en-US" dirty="0"/>
              <a:t>	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No control of TH  mutants at 25°C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en-US" dirty="0"/>
              <a:t>	</a:t>
            </a:r>
            <a:endParaRPr lang="fr-FR" dirty="0"/>
          </a:p>
          <a:p>
            <a:pPr algn="just"/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F5CD505-E271-49BC-BBB3-925D4CCEEAB3}"/>
              </a:ext>
            </a:extLst>
          </p:cNvPr>
          <p:cNvSpPr/>
          <p:nvPr/>
        </p:nvSpPr>
        <p:spPr>
          <a:xfrm>
            <a:off x="2187389" y="3361765"/>
            <a:ext cx="170330" cy="5378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EEC95B3-1AC0-4F8E-B65F-2EA7F8193BFD}"/>
              </a:ext>
            </a:extLst>
          </p:cNvPr>
          <p:cNvSpPr/>
          <p:nvPr/>
        </p:nvSpPr>
        <p:spPr>
          <a:xfrm>
            <a:off x="4937760" y="2733945"/>
            <a:ext cx="269966" cy="2331403"/>
          </a:xfrm>
          <a:prstGeom prst="rightBrace">
            <a:avLst>
              <a:gd name="adj1" fmla="val 11129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F4693-AF1F-4141-867E-BECAA6AE445A}"/>
              </a:ext>
            </a:extLst>
          </p:cNvPr>
          <p:cNvSpPr txBox="1"/>
          <p:nvPr/>
        </p:nvSpPr>
        <p:spPr>
          <a:xfrm>
            <a:off x="5365845" y="3630706"/>
            <a:ext cx="31815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b="1" dirty="0"/>
              <a:t> </a:t>
            </a:r>
            <a:r>
              <a:rPr lang="fr-FR" sz="2400" b="1" dirty="0" err="1"/>
              <a:t>Different</a:t>
            </a:r>
            <a:r>
              <a:rPr lang="fr-FR" sz="2400" b="1" dirty="0"/>
              <a:t> </a:t>
            </a:r>
            <a:r>
              <a:rPr lang="fr-FR" sz="2400" b="1" dirty="0" err="1"/>
              <a:t>mechanisms</a:t>
            </a:r>
            <a:r>
              <a:rPr lang="fr-FR" sz="2400" b="1" dirty="0"/>
              <a:t>?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86173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87E88F14-8C69-4AF3-A443-40C74266608F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6" name="Diagramme 5">
              <a:extLst>
                <a:ext uri="{FF2B5EF4-FFF2-40B4-BE49-F238E27FC236}">
                  <a16:creationId xmlns:a16="http://schemas.microsoft.com/office/drawing/2014/main" id="{B5BD377E-6874-490E-B2E5-A99039884AE7}"/>
                </a:ext>
              </a:extLst>
            </p:cNvPr>
            <p:cNvGraphicFramePr/>
            <p:nvPr/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AD020F2-0D4C-4D04-9FCC-11ED7195651D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77</a:t>
              </a:fld>
              <a:endParaRPr lang="fr-FR" sz="2400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C3D326-D845-4D8A-B119-E5C5A86C7357}"/>
              </a:ext>
            </a:extLst>
          </p:cNvPr>
          <p:cNvSpPr/>
          <p:nvPr/>
        </p:nvSpPr>
        <p:spPr>
          <a:xfrm>
            <a:off x="353273" y="1375743"/>
            <a:ext cx="8437453" cy="66424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sym typeface="Wingdings" panose="05000000000000000000" pitchFamily="2" charset="2"/>
              </a:rPr>
              <a:t>Biases</a:t>
            </a:r>
            <a:r>
              <a:rPr lang="fr-F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and perspectives</a:t>
            </a:r>
            <a:endParaRPr lang="fr-FR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F4F90-9AF9-4EE5-AA23-402187CEBD10}"/>
              </a:ext>
            </a:extLst>
          </p:cNvPr>
          <p:cNvSpPr txBox="1"/>
          <p:nvPr/>
        </p:nvSpPr>
        <p:spPr>
          <a:xfrm>
            <a:off x="353273" y="2467731"/>
            <a:ext cx="4584487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In Rejection, </a:t>
            </a:r>
            <a:r>
              <a:rPr lang="fr-FR" dirty="0" err="1"/>
              <a:t>demonstrator</a:t>
            </a:r>
            <a:r>
              <a:rPr lang="fr-FR" dirty="0"/>
              <a:t> </a:t>
            </a:r>
            <a:r>
              <a:rPr lang="fr-FR" dirty="0" err="1"/>
              <a:t>females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not </a:t>
            </a:r>
            <a:r>
              <a:rPr lang="fr-FR" dirty="0" err="1"/>
              <a:t>virgin</a:t>
            </a: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fr-FR" dirty="0"/>
              <a:t>	Impact on observer </a:t>
            </a:r>
            <a:r>
              <a:rPr lang="fr-FR" dirty="0" err="1"/>
              <a:t>females</a:t>
            </a:r>
            <a:r>
              <a:rPr lang="fr-FR" dirty="0"/>
              <a:t>?</a:t>
            </a:r>
          </a:p>
          <a:p>
            <a:pPr algn="just"/>
            <a:r>
              <a:rPr lang="en-US" dirty="0"/>
              <a:t>	</a:t>
            </a:r>
          </a:p>
          <a:p>
            <a:pPr algn="just"/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dirty="0"/>
              <a:t>No control of TH  mutants at 25°C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fr-FR" dirty="0"/>
          </a:p>
          <a:p>
            <a:pPr algn="just"/>
            <a:r>
              <a:rPr lang="en-US" dirty="0"/>
              <a:t>	</a:t>
            </a:r>
            <a:endParaRPr lang="fr-FR" dirty="0"/>
          </a:p>
          <a:p>
            <a:pPr algn="just"/>
            <a:endParaRPr lang="fr-FR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F5CD505-E271-49BC-BBB3-925D4CCEEAB3}"/>
              </a:ext>
            </a:extLst>
          </p:cNvPr>
          <p:cNvSpPr/>
          <p:nvPr/>
        </p:nvSpPr>
        <p:spPr>
          <a:xfrm>
            <a:off x="2187389" y="3361765"/>
            <a:ext cx="170330" cy="5378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EEC95B3-1AC0-4F8E-B65F-2EA7F8193BFD}"/>
              </a:ext>
            </a:extLst>
          </p:cNvPr>
          <p:cNvSpPr/>
          <p:nvPr/>
        </p:nvSpPr>
        <p:spPr>
          <a:xfrm>
            <a:off x="4937760" y="2733945"/>
            <a:ext cx="269966" cy="2331403"/>
          </a:xfrm>
          <a:prstGeom prst="rightBrace">
            <a:avLst>
              <a:gd name="adj1" fmla="val 11129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BF4693-AF1F-4141-867E-BECAA6AE445A}"/>
              </a:ext>
            </a:extLst>
          </p:cNvPr>
          <p:cNvSpPr txBox="1"/>
          <p:nvPr/>
        </p:nvSpPr>
        <p:spPr>
          <a:xfrm>
            <a:off x="5365845" y="3630706"/>
            <a:ext cx="31815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b="1" dirty="0"/>
              <a:t> </a:t>
            </a:r>
            <a:r>
              <a:rPr lang="fr-FR" sz="2400" b="1" dirty="0" err="1"/>
              <a:t>Different</a:t>
            </a:r>
            <a:r>
              <a:rPr lang="fr-FR" sz="2400" b="1" dirty="0"/>
              <a:t> </a:t>
            </a:r>
            <a:r>
              <a:rPr lang="fr-FR" sz="2400" b="1" dirty="0" err="1"/>
              <a:t>mechanisms</a:t>
            </a:r>
            <a:r>
              <a:rPr lang="fr-FR" sz="2400" b="1" dirty="0"/>
              <a:t>?</a:t>
            </a:r>
            <a:endParaRPr lang="en-US" sz="1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ABB86-1F9A-4911-BF53-7504A51F138E}"/>
              </a:ext>
            </a:extLst>
          </p:cNvPr>
          <p:cNvSpPr/>
          <p:nvPr/>
        </p:nvSpPr>
        <p:spPr>
          <a:xfrm>
            <a:off x="1319636" y="5667416"/>
            <a:ext cx="650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err="1"/>
              <a:t>Unravelling</a:t>
            </a:r>
            <a:r>
              <a:rPr lang="fr-FR" sz="2800" b="1" dirty="0"/>
              <a:t> the </a:t>
            </a:r>
            <a:r>
              <a:rPr lang="fr-FR" sz="2800" b="1" dirty="0" err="1"/>
              <a:t>mechanisms</a:t>
            </a:r>
            <a:r>
              <a:rPr lang="fr-FR" sz="2800" b="1" dirty="0"/>
              <a:t> of cultural </a:t>
            </a:r>
            <a:r>
              <a:rPr lang="fr-FR" sz="2800" b="1" dirty="0" err="1"/>
              <a:t>evolution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7184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FC18A-8518-4A89-AA69-D16D5ABB0F4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2" descr="Image associÃ©e">
            <a:extLst>
              <a:ext uri="{FF2B5EF4-FFF2-40B4-BE49-F238E27FC236}">
                <a16:creationId xmlns:a16="http://schemas.microsoft.com/office/drawing/2014/main" id="{5882B67C-7682-4293-AFD8-8F00515CA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 bwMode="auto">
          <a:xfrm>
            <a:off x="0" y="1132115"/>
            <a:ext cx="9144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3100D-AF2D-482F-B8BD-1482E3E21DD9}"/>
              </a:ext>
            </a:extLst>
          </p:cNvPr>
          <p:cNvSpPr txBox="1"/>
          <p:nvPr/>
        </p:nvSpPr>
        <p:spPr>
          <a:xfrm>
            <a:off x="4028969" y="501720"/>
            <a:ext cx="318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Thank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you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64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FC18A-8518-4A89-AA69-D16D5ABB0F41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droite 62">
            <a:extLst>
              <a:ext uri="{FF2B5EF4-FFF2-40B4-BE49-F238E27FC236}">
                <a16:creationId xmlns:a16="http://schemas.microsoft.com/office/drawing/2014/main" id="{89D318D0-C4AF-4E28-B08F-5386F2023C4E}"/>
              </a:ext>
            </a:extLst>
          </p:cNvPr>
          <p:cNvSpPr/>
          <p:nvPr/>
        </p:nvSpPr>
        <p:spPr>
          <a:xfrm rot="3086718">
            <a:off x="3041450" y="1950925"/>
            <a:ext cx="1298095" cy="356878"/>
          </a:xfrm>
          <a:prstGeom prst="rightArrow">
            <a:avLst/>
          </a:prstGeom>
          <a:solidFill>
            <a:srgbClr val="548235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920A718-F89B-4E44-9468-54E2553C08F6}"/>
              </a:ext>
            </a:extLst>
          </p:cNvPr>
          <p:cNvSpPr txBox="1"/>
          <p:nvPr/>
        </p:nvSpPr>
        <p:spPr>
          <a:xfrm>
            <a:off x="3737120" y="3129502"/>
            <a:ext cx="22771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Mate </a:t>
            </a:r>
            <a:r>
              <a:rPr lang="fr-FR" sz="2800" b="1" dirty="0" err="1">
                <a:solidFill>
                  <a:schemeClr val="bg1"/>
                </a:solidFill>
              </a:rPr>
              <a:t>copying</a:t>
            </a:r>
            <a:endParaRPr lang="fr-FR" sz="2800" b="1" dirty="0">
              <a:solidFill>
                <a:schemeClr val="bg1"/>
              </a:solidFill>
            </a:endParaRPr>
          </a:p>
          <a:p>
            <a:pPr algn="ctr"/>
            <a:r>
              <a:rPr lang="fr-FR" sz="1400" b="1" dirty="0">
                <a:solidFill>
                  <a:schemeClr val="bg1"/>
                </a:solidFill>
              </a:rPr>
              <a:t>Appetitive indirect learning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C0742-9D28-4801-891B-1F4A2A6FA4D3}"/>
              </a:ext>
            </a:extLst>
          </p:cNvPr>
          <p:cNvSpPr/>
          <p:nvPr/>
        </p:nvSpPr>
        <p:spPr>
          <a:xfrm>
            <a:off x="3585789" y="2792064"/>
            <a:ext cx="2579787" cy="13948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lèche : droite 62">
            <a:extLst>
              <a:ext uri="{FF2B5EF4-FFF2-40B4-BE49-F238E27FC236}">
                <a16:creationId xmlns:a16="http://schemas.microsoft.com/office/drawing/2014/main" id="{43C4DF7B-A693-46DC-B2C5-AD406E5EBDB0}"/>
              </a:ext>
            </a:extLst>
          </p:cNvPr>
          <p:cNvSpPr/>
          <p:nvPr/>
        </p:nvSpPr>
        <p:spPr>
          <a:xfrm rot="20923088">
            <a:off x="1317146" y="4108358"/>
            <a:ext cx="2207909" cy="35687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Flèche : droite 62">
            <a:extLst>
              <a:ext uri="{FF2B5EF4-FFF2-40B4-BE49-F238E27FC236}">
                <a16:creationId xmlns:a16="http://schemas.microsoft.com/office/drawing/2014/main" id="{666D2494-0111-4F3F-912F-B60E97C58872}"/>
              </a:ext>
            </a:extLst>
          </p:cNvPr>
          <p:cNvSpPr/>
          <p:nvPr/>
        </p:nvSpPr>
        <p:spPr>
          <a:xfrm rot="1343805">
            <a:off x="1626253" y="5532656"/>
            <a:ext cx="2207909" cy="356878"/>
          </a:xfrm>
          <a:prstGeom prst="rightArrow">
            <a:avLst/>
          </a:prstGeom>
          <a:solidFill>
            <a:srgbClr val="FF0000">
              <a:alpha val="12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0E803C-8332-4A7A-94C3-2D69CE3A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3" r="51970"/>
          <a:stretch/>
        </p:blipFill>
        <p:spPr>
          <a:xfrm>
            <a:off x="417668" y="4264575"/>
            <a:ext cx="1661949" cy="142369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7DCD1C-DFA3-4DFD-B1D4-591E95F05EF1}"/>
              </a:ext>
            </a:extLst>
          </p:cNvPr>
          <p:cNvSpPr/>
          <p:nvPr/>
        </p:nvSpPr>
        <p:spPr>
          <a:xfrm>
            <a:off x="3790615" y="5688273"/>
            <a:ext cx="1481685" cy="1062932"/>
          </a:xfrm>
          <a:prstGeom prst="roundRect">
            <a:avLst/>
          </a:prstGeom>
          <a:noFill/>
          <a:ln w="38100">
            <a:solidFill>
              <a:srgbClr val="FF0000">
                <a:alpha val="12000"/>
              </a:srgb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F3B314-6A58-4BD7-AB13-96CA9E800208}"/>
              </a:ext>
            </a:extLst>
          </p:cNvPr>
          <p:cNvSpPr txBox="1"/>
          <p:nvPr/>
        </p:nvSpPr>
        <p:spPr>
          <a:xfrm>
            <a:off x="3927323" y="5732194"/>
            <a:ext cx="1175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Aversive direct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43296-CA9A-435F-A1B8-A86AEEBBF29D}"/>
              </a:ext>
            </a:extLst>
          </p:cNvPr>
          <p:cNvSpPr txBox="1"/>
          <p:nvPr/>
        </p:nvSpPr>
        <p:spPr>
          <a:xfrm>
            <a:off x="607365" y="3870238"/>
            <a:ext cx="181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 </a:t>
            </a:r>
            <a:r>
              <a:rPr lang="fr-FR" dirty="0" err="1">
                <a:solidFill>
                  <a:schemeClr val="bg1"/>
                </a:solidFill>
              </a:rPr>
              <a:t>neurons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0582D9-6F49-4950-8405-A2506690044A}"/>
              </a:ext>
            </a:extLst>
          </p:cNvPr>
          <p:cNvGrpSpPr/>
          <p:nvPr/>
        </p:nvGrpSpPr>
        <p:grpSpPr>
          <a:xfrm>
            <a:off x="139463" y="130629"/>
            <a:ext cx="3788104" cy="2546557"/>
            <a:chOff x="601016" y="599120"/>
            <a:chExt cx="4225123" cy="2635414"/>
          </a:xfrm>
        </p:grpSpPr>
        <p:grpSp>
          <p:nvGrpSpPr>
            <p:cNvPr id="6" name="Groupe 46">
              <a:extLst>
                <a:ext uri="{FF2B5EF4-FFF2-40B4-BE49-F238E27FC236}">
                  <a16:creationId xmlns:a16="http://schemas.microsoft.com/office/drawing/2014/main" id="{2BAD5B96-B792-42C6-9F9E-182EB9CDF6DB}"/>
                </a:ext>
              </a:extLst>
            </p:cNvPr>
            <p:cNvGrpSpPr/>
            <p:nvPr/>
          </p:nvGrpSpPr>
          <p:grpSpPr>
            <a:xfrm>
              <a:off x="601016" y="780524"/>
              <a:ext cx="4225123" cy="2454010"/>
              <a:chOff x="632012" y="3098918"/>
              <a:chExt cx="3739417" cy="1974542"/>
            </a:xfrm>
          </p:grpSpPr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997D2450-B966-4F34-B194-3F1FA74ACA5F}"/>
                  </a:ext>
                </a:extLst>
              </p:cNvPr>
              <p:cNvSpPr txBox="1"/>
              <p:nvPr/>
            </p:nvSpPr>
            <p:spPr>
              <a:xfrm>
                <a:off x="2492802" y="3098918"/>
                <a:ext cx="1494691" cy="56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1" dirty="0">
                    <a:solidFill>
                      <a:srgbClr val="548235"/>
                    </a:solidFill>
                  </a:rPr>
                  <a:t>Positive Information</a:t>
                </a:r>
                <a:endParaRPr lang="en-US" sz="2000" b="1" dirty="0">
                  <a:solidFill>
                    <a:srgbClr val="548235"/>
                  </a:solidFill>
                </a:endParaRPr>
              </a:p>
            </p:txBody>
          </p:sp>
          <p:pic>
            <p:nvPicPr>
              <p:cNvPr id="9" name="Picture 13" descr="A insect on the ground&#10;&#10;Description automatically generated">
                <a:extLst>
                  <a:ext uri="{FF2B5EF4-FFF2-40B4-BE49-F238E27FC236}">
                    <a16:creationId xmlns:a16="http://schemas.microsoft.com/office/drawing/2014/main" id="{2C423E68-864D-435B-9B48-9AB9CC609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32012" y="3106273"/>
                <a:ext cx="1640589" cy="1967187"/>
              </a:xfrm>
              <a:prstGeom prst="rect">
                <a:avLst/>
              </a:prstGeom>
            </p:spPr>
          </p:pic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25819ABA-B8B1-438C-A3F3-508475FEEBD1}"/>
                  </a:ext>
                </a:extLst>
              </p:cNvPr>
              <p:cNvSpPr txBox="1"/>
              <p:nvPr/>
            </p:nvSpPr>
            <p:spPr>
              <a:xfrm>
                <a:off x="905820" y="4768475"/>
                <a:ext cx="1655393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DA8B80"/>
                    </a:solidFill>
                  </a:rPr>
                  <a:t>Rejected male</a:t>
                </a:r>
                <a:endParaRPr lang="en-US" b="1" dirty="0">
                  <a:solidFill>
                    <a:srgbClr val="DA8B80"/>
                  </a:solidFill>
                </a:endParaRPr>
              </a:p>
            </p:txBody>
          </p:sp>
          <p:sp>
            <p:nvSpPr>
              <p:cNvPr id="12" name="TextBox 19">
                <a:extLst>
                  <a:ext uri="{FF2B5EF4-FFF2-40B4-BE49-F238E27FC236}">
                    <a16:creationId xmlns:a16="http://schemas.microsoft.com/office/drawing/2014/main" id="{EF222504-5597-4753-A4C6-B1AD1E730C6E}"/>
                  </a:ext>
                </a:extLst>
              </p:cNvPr>
              <p:cNvSpPr txBox="1"/>
              <p:nvPr/>
            </p:nvSpPr>
            <p:spPr>
              <a:xfrm>
                <a:off x="889434" y="3113329"/>
                <a:ext cx="1655393" cy="29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chemeClr val="accent6">
                        <a:lumMod val="75000"/>
                      </a:schemeClr>
                    </a:solidFill>
                  </a:rPr>
                  <a:t>Accepted male</a:t>
                </a:r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7" name="Picture 11" descr="A close up of an insect&#10;&#10;Description automatically generated">
                <a:extLst>
                  <a:ext uri="{FF2B5EF4-FFF2-40B4-BE49-F238E27FC236}">
                    <a16:creationId xmlns:a16="http://schemas.microsoft.com/office/drawing/2014/main" id="{D4E1D223-9A8B-4B57-9721-07096CE41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492"/>
              <a:stretch/>
            </p:blipFill>
            <p:spPr>
              <a:xfrm flipH="1">
                <a:off x="3142449" y="3731901"/>
                <a:ext cx="1228980" cy="821985"/>
              </a:xfrm>
              <a:prstGeom prst="rect">
                <a:avLst/>
              </a:prstGeom>
            </p:spPr>
          </p:pic>
        </p:grp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563CA655-BAD8-4952-9D96-133BC969163E}"/>
                </a:ext>
              </a:extLst>
            </p:cNvPr>
            <p:cNvSpPr/>
            <p:nvPr/>
          </p:nvSpPr>
          <p:spPr>
            <a:xfrm>
              <a:off x="722715" y="599120"/>
              <a:ext cx="2039569" cy="1701326"/>
            </a:xfrm>
            <a:prstGeom prst="ellipse">
              <a:avLst/>
            </a:prstGeom>
            <a:noFill/>
            <a:ln w="57150">
              <a:solidFill>
                <a:srgbClr val="548235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5" name="Flèche : droite 62">
              <a:extLst>
                <a:ext uri="{FF2B5EF4-FFF2-40B4-BE49-F238E27FC236}">
                  <a16:creationId xmlns:a16="http://schemas.microsoft.com/office/drawing/2014/main" id="{E923AA46-489C-4912-9A92-339E02577E31}"/>
                </a:ext>
              </a:extLst>
            </p:cNvPr>
            <p:cNvSpPr/>
            <p:nvPr/>
          </p:nvSpPr>
          <p:spPr>
            <a:xfrm rot="918131">
              <a:off x="2739625" y="1557125"/>
              <a:ext cx="711459" cy="369331"/>
            </a:xfrm>
            <a:prstGeom prst="rightArrow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145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bird&#10;&#10;Description automatically generated">
            <a:extLst>
              <a:ext uri="{FF2B5EF4-FFF2-40B4-BE49-F238E27FC236}">
                <a16:creationId xmlns:a16="http://schemas.microsoft.com/office/drawing/2014/main" id="{D1508635-AE0A-4BFB-9B5D-B32D5395A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662" b="-2"/>
          <a:stretch/>
        </p:blipFill>
        <p:spPr>
          <a:xfrm>
            <a:off x="4404221" y="403789"/>
            <a:ext cx="4739780" cy="6733839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2" y="1595720"/>
            <a:ext cx="40073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dirty="0" err="1"/>
              <a:t>Mating</a:t>
            </a:r>
            <a:r>
              <a:rPr lang="fr-FR" sz="2400" dirty="0"/>
              <a:t> </a:t>
            </a:r>
            <a:r>
              <a:rPr lang="fr-FR" sz="2400" dirty="0" err="1"/>
              <a:t>matters</a:t>
            </a:r>
            <a:endParaRPr lang="fr-FR" sz="2400" dirty="0"/>
          </a:p>
          <a:p>
            <a:endParaRPr lang="fr-FR" dirty="0"/>
          </a:p>
          <a:p>
            <a:r>
              <a:rPr lang="fr-FR" sz="2000" dirty="0"/>
              <a:t>Mate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crucial for fitness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fr-FR" sz="2000" b="1" dirty="0" err="1">
                <a:sym typeface="Wingdings" panose="05000000000000000000" pitchFamily="2" charset="2"/>
              </a:rPr>
              <a:t>Highly</a:t>
            </a:r>
            <a:r>
              <a:rPr lang="fr-FR" sz="2000" b="1" dirty="0"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ym typeface="Wingdings" panose="05000000000000000000" pitchFamily="2" charset="2"/>
              </a:rPr>
              <a:t>conspicuous</a:t>
            </a:r>
            <a:r>
              <a:rPr lang="fr-FR" sz="2000" b="1" dirty="0">
                <a:sym typeface="Wingdings" panose="05000000000000000000" pitchFamily="2" charset="2"/>
              </a:rPr>
              <a:t> traits</a:t>
            </a:r>
            <a:endParaRPr lang="fr-FR" sz="2000" b="1" dirty="0"/>
          </a:p>
          <a:p>
            <a:endParaRPr lang="fr-FR" sz="2400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1BC3E221-A88F-4957-9360-C0E6A56D0935}"/>
              </a:ext>
            </a:extLst>
          </p:cNvPr>
          <p:cNvGrpSpPr/>
          <p:nvPr/>
        </p:nvGrpSpPr>
        <p:grpSpPr>
          <a:xfrm>
            <a:off x="-30956" y="0"/>
            <a:ext cx="9575790" cy="807579"/>
            <a:chOff x="-30956" y="0"/>
            <a:chExt cx="9575790" cy="807579"/>
          </a:xfrm>
        </p:grpSpPr>
        <p:graphicFrame>
          <p:nvGraphicFramePr>
            <p:cNvPr id="14" name="Diagramme 11">
              <a:extLst>
                <a:ext uri="{FF2B5EF4-FFF2-40B4-BE49-F238E27FC236}">
                  <a16:creationId xmlns:a16="http://schemas.microsoft.com/office/drawing/2014/main" id="{4A948B05-5236-4117-9A44-9956A7C26EE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5" name="ZoneTexte 12">
              <a:extLst>
                <a:ext uri="{FF2B5EF4-FFF2-40B4-BE49-F238E27FC236}">
                  <a16:creationId xmlns:a16="http://schemas.microsoft.com/office/drawing/2014/main" id="{B8F6794F-7B6A-4EFA-9825-C0FF71B96AA5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8</a:t>
              </a:fld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7168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FC18A-8518-4A89-AA69-D16D5ABB0F41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9E302-5FA7-461E-B297-924198F63088}"/>
              </a:ext>
            </a:extLst>
          </p:cNvPr>
          <p:cNvSpPr txBox="1"/>
          <p:nvPr/>
        </p:nvSpPr>
        <p:spPr>
          <a:xfrm>
            <a:off x="1165380" y="266330"/>
            <a:ext cx="505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Supplementary</a:t>
            </a:r>
            <a:r>
              <a:rPr lang="fr-FR" sz="2800" dirty="0">
                <a:solidFill>
                  <a:schemeClr val="bg1"/>
                </a:solidFill>
              </a:rPr>
              <a:t> 1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6F89E-9359-4216-945E-47C6D9EF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13" y="1872646"/>
            <a:ext cx="86772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9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FC18A-8518-4A89-AA69-D16D5ABB0F41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64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4" name="Picture 23" descr="https://iiif.elifesciences.org/lax:02395%2Felife-02395-fig9-v1.tif/full/617,/0/default.jpg">
            <a:extLst>
              <a:ext uri="{FF2B5EF4-FFF2-40B4-BE49-F238E27FC236}">
                <a16:creationId xmlns:a16="http://schemas.microsoft.com/office/drawing/2014/main" id="{2897D0A4-4A52-D044-9A72-048BF102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80" y="2113233"/>
            <a:ext cx="6813239" cy="359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BACFE7-6D8C-4FFE-AB60-1A8E330A8A9E}"/>
              </a:ext>
            </a:extLst>
          </p:cNvPr>
          <p:cNvSpPr txBox="1"/>
          <p:nvPr/>
        </p:nvSpPr>
        <p:spPr>
          <a:xfrm>
            <a:off x="1367161" y="4429957"/>
            <a:ext cx="74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Ddc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51EA0-B52E-42E6-876A-68E8B4C35675}"/>
              </a:ext>
            </a:extLst>
          </p:cNvPr>
          <p:cNvSpPr txBox="1"/>
          <p:nvPr/>
        </p:nvSpPr>
        <p:spPr>
          <a:xfrm>
            <a:off x="4998128" y="4429957"/>
            <a:ext cx="84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9E302-5FA7-461E-B297-924198F63088}"/>
              </a:ext>
            </a:extLst>
          </p:cNvPr>
          <p:cNvSpPr txBox="1"/>
          <p:nvPr/>
        </p:nvSpPr>
        <p:spPr>
          <a:xfrm>
            <a:off x="1165380" y="266330"/>
            <a:ext cx="505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</a:rPr>
              <a:t>Supplementary</a:t>
            </a:r>
            <a:r>
              <a:rPr lang="fr-FR" sz="2800" dirty="0">
                <a:solidFill>
                  <a:schemeClr val="bg1"/>
                </a:solidFill>
              </a:rPr>
              <a:t> 2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29C41CEA-E40C-4C7B-B30B-FFFEAFDB9F54}"/>
              </a:ext>
            </a:extLst>
          </p:cNvPr>
          <p:cNvSpPr txBox="1"/>
          <p:nvPr/>
        </p:nvSpPr>
        <p:spPr>
          <a:xfrm>
            <a:off x="497541" y="1532965"/>
            <a:ext cx="801444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/>
              <a:t> </a:t>
            </a:r>
            <a:r>
              <a:rPr lang="fr-FR" sz="2400" dirty="0" err="1"/>
              <a:t>Mating</a:t>
            </a:r>
            <a:r>
              <a:rPr lang="fr-FR" sz="2400" dirty="0"/>
              <a:t> </a:t>
            </a:r>
            <a:r>
              <a:rPr lang="fr-FR" sz="2400" dirty="0" err="1"/>
              <a:t>matters</a:t>
            </a:r>
            <a:endParaRPr lang="fr-FR" sz="2400" dirty="0"/>
          </a:p>
          <a:p>
            <a:endParaRPr lang="fr-FR" dirty="0"/>
          </a:p>
          <a:p>
            <a:r>
              <a:rPr lang="fr-FR" sz="2000" dirty="0"/>
              <a:t>Mate 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crucial for fitness</a:t>
            </a:r>
          </a:p>
          <a:p>
            <a:r>
              <a:rPr lang="fr-FR" sz="2000" dirty="0">
                <a:sym typeface="Wingdings" panose="05000000000000000000" pitchFamily="2" charset="2"/>
              </a:rPr>
              <a:t>  </a:t>
            </a:r>
            <a:r>
              <a:rPr lang="fr-FR" sz="2000" b="1" dirty="0" err="1">
                <a:sym typeface="Wingdings" panose="05000000000000000000" pitchFamily="2" charset="2"/>
              </a:rPr>
              <a:t>Highly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ym typeface="Wingdings" panose="05000000000000000000" pitchFamily="2" charset="2"/>
              </a:rPr>
              <a:t>conspicuous</a:t>
            </a:r>
            <a:r>
              <a:rPr lang="fr-FR" sz="2000" b="1" dirty="0">
                <a:sym typeface="Wingdings" panose="05000000000000000000" pitchFamily="2" charset="2"/>
              </a:rPr>
              <a:t> traits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000" b="1" dirty="0">
              <a:sym typeface="Wingdings" panose="05000000000000000000" pitchFamily="2" charset="2"/>
            </a:endParaRPr>
          </a:p>
          <a:p>
            <a:r>
              <a:rPr lang="fr-FR" sz="2000" dirty="0">
                <a:solidFill>
                  <a:srgbClr val="000000"/>
                </a:solidFill>
              </a:rPr>
              <a:t>But not a </a:t>
            </a:r>
            <a:r>
              <a:rPr lang="fr-FR" sz="2000" dirty="0" err="1">
                <a:solidFill>
                  <a:srgbClr val="000000"/>
                </a:solidFill>
              </a:rPr>
              <a:t>rule</a:t>
            </a:r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dirty="0">
                <a:solidFill>
                  <a:srgbClr val="000000"/>
                </a:solidFill>
                <a:sym typeface="Wingdings" panose="05000000000000000000" pitchFamily="2" charset="2"/>
              </a:rPr>
              <a:t>  M</a:t>
            </a:r>
            <a:r>
              <a:rPr lang="fr-FR" sz="2000" dirty="0">
                <a:solidFill>
                  <a:srgbClr val="000000"/>
                </a:solidFill>
              </a:rPr>
              <a:t>ate </a:t>
            </a:r>
            <a:r>
              <a:rPr lang="fr-FR" sz="2000" dirty="0" err="1">
                <a:solidFill>
                  <a:srgbClr val="000000"/>
                </a:solidFill>
              </a:rPr>
              <a:t>choice</a:t>
            </a:r>
            <a:r>
              <a:rPr lang="fr-FR" sz="2000" dirty="0">
                <a:solidFill>
                  <a:srgbClr val="000000"/>
                </a:solidFill>
              </a:rPr>
              <a:t> arises </a:t>
            </a:r>
            <a:r>
              <a:rPr lang="fr-FR" sz="2000" dirty="0" err="1">
                <a:solidFill>
                  <a:srgbClr val="000000"/>
                </a:solidFill>
              </a:rPr>
              <a:t>from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</a:p>
          <a:p>
            <a:r>
              <a:rPr lang="fr-FR" sz="2000" dirty="0" err="1">
                <a:solidFill>
                  <a:srgbClr val="000000"/>
                </a:solidFill>
              </a:rPr>
              <a:t>numerous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factors</a:t>
            </a:r>
            <a:endParaRPr lang="fr-FR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fr-FR" sz="2000" b="1" dirty="0"/>
          </a:p>
          <a:p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C1F3C1-C7EF-441D-AC56-2961C76B3157}"/>
              </a:ext>
            </a:extLst>
          </p:cNvPr>
          <p:cNvSpPr/>
          <p:nvPr/>
        </p:nvSpPr>
        <p:spPr>
          <a:xfrm>
            <a:off x="497541" y="2054206"/>
            <a:ext cx="4827494" cy="847165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0">
            <a:extLst>
              <a:ext uri="{FF2B5EF4-FFF2-40B4-BE49-F238E27FC236}">
                <a16:creationId xmlns:a16="http://schemas.microsoft.com/office/drawing/2014/main" id="{AD9F066F-072C-4CC9-98DC-9A655E56BB83}"/>
              </a:ext>
            </a:extLst>
          </p:cNvPr>
          <p:cNvGrpSpPr/>
          <p:nvPr/>
        </p:nvGrpSpPr>
        <p:grpSpPr>
          <a:xfrm>
            <a:off x="-30956" y="-17930"/>
            <a:ext cx="9575790" cy="807579"/>
            <a:chOff x="-30956" y="0"/>
            <a:chExt cx="9575790" cy="807579"/>
          </a:xfrm>
        </p:grpSpPr>
        <p:graphicFrame>
          <p:nvGraphicFramePr>
            <p:cNvPr id="15" name="Diagramme 11">
              <a:extLst>
                <a:ext uri="{FF2B5EF4-FFF2-40B4-BE49-F238E27FC236}">
                  <a16:creationId xmlns:a16="http://schemas.microsoft.com/office/drawing/2014/main" id="{DE288319-BE31-48AF-8D2F-E6E513F0ADB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6115676"/>
                </p:ext>
              </p:extLst>
            </p:nvPr>
          </p:nvGraphicFramePr>
          <p:xfrm>
            <a:off x="-30956" y="0"/>
            <a:ext cx="9575790" cy="807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6" name="ZoneTexte 12">
              <a:extLst>
                <a:ext uri="{FF2B5EF4-FFF2-40B4-BE49-F238E27FC236}">
                  <a16:creationId xmlns:a16="http://schemas.microsoft.com/office/drawing/2014/main" id="{83B148B3-A653-459C-89CD-20EB5BC626CE}"/>
                </a:ext>
              </a:extLst>
            </p:cNvPr>
            <p:cNvSpPr txBox="1"/>
            <p:nvPr/>
          </p:nvSpPr>
          <p:spPr>
            <a:xfrm>
              <a:off x="8350624" y="172957"/>
              <a:ext cx="584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41C3083F-84FD-462A-B38C-3461C55C33EE}" type="slidenum">
                <a:rPr lang="fr-FR" sz="2400" smtClean="0"/>
                <a:pPr algn="r"/>
                <a:t>9</a:t>
              </a:fld>
              <a:endParaRPr lang="fr-FR" sz="2400" dirty="0"/>
            </a:p>
          </p:txBody>
        </p:sp>
      </p:grp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0E99F98D-F3EA-45D3-A574-BE1A9B61F4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4" y="3386852"/>
            <a:ext cx="3609960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2872</Words>
  <Application>Microsoft Office PowerPoint</Application>
  <PresentationFormat>On-screen Show (4:3)</PresentationFormat>
  <Paragraphs>1208</Paragraphs>
  <Slides>81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Arimo</vt:lpstr>
      <vt:lpstr>Calibri</vt:lpstr>
      <vt:lpstr>Calibri Light</vt:lpstr>
      <vt:lpstr>NimbusRomNo9L-Regu</vt:lpstr>
      <vt:lpstr>Perpetua Titling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</dc:title>
  <dc:creator>GUILLAUME LESPAGNOL</dc:creator>
  <cp:lastModifiedBy>GUILLAUME LESPAGNOL</cp:lastModifiedBy>
  <cp:revision>143</cp:revision>
  <dcterms:created xsi:type="dcterms:W3CDTF">2019-06-03T15:21:15Z</dcterms:created>
  <dcterms:modified xsi:type="dcterms:W3CDTF">2019-06-07T05:20:46Z</dcterms:modified>
</cp:coreProperties>
</file>